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7" r:id="rId4"/>
  </p:sldMasterIdLst>
  <p:notesMasterIdLst>
    <p:notesMasterId r:id="rId38"/>
  </p:notesMasterIdLst>
  <p:handoutMasterIdLst>
    <p:handoutMasterId r:id="rId39"/>
  </p:handoutMasterIdLst>
  <p:sldIdLst>
    <p:sldId id="555" r:id="rId5"/>
    <p:sldId id="535" r:id="rId6"/>
    <p:sldId id="567" r:id="rId7"/>
    <p:sldId id="608" r:id="rId8"/>
    <p:sldId id="609" r:id="rId9"/>
    <p:sldId id="610" r:id="rId10"/>
    <p:sldId id="611" r:id="rId11"/>
    <p:sldId id="624" r:id="rId12"/>
    <p:sldId id="612" r:id="rId13"/>
    <p:sldId id="613" r:id="rId14"/>
    <p:sldId id="614" r:id="rId15"/>
    <p:sldId id="615" r:id="rId16"/>
    <p:sldId id="616" r:id="rId17"/>
    <p:sldId id="617" r:id="rId18"/>
    <p:sldId id="618" r:id="rId19"/>
    <p:sldId id="626" r:id="rId20"/>
    <p:sldId id="596" r:id="rId21"/>
    <p:sldId id="600" r:id="rId22"/>
    <p:sldId id="601" r:id="rId23"/>
    <p:sldId id="602" r:id="rId24"/>
    <p:sldId id="603" r:id="rId25"/>
    <p:sldId id="605" r:id="rId26"/>
    <p:sldId id="604" r:id="rId27"/>
    <p:sldId id="620" r:id="rId28"/>
    <p:sldId id="627" r:id="rId29"/>
    <p:sldId id="628" r:id="rId30"/>
    <p:sldId id="606" r:id="rId31"/>
    <p:sldId id="607" r:id="rId32"/>
    <p:sldId id="590" r:id="rId33"/>
    <p:sldId id="598" r:id="rId34"/>
    <p:sldId id="585" r:id="rId35"/>
    <p:sldId id="586" r:id="rId36"/>
    <p:sldId id="534" r:id="rId37"/>
  </p:sldIdLst>
  <p:sldSz cx="9144000" cy="6858000" type="screen4x3"/>
  <p:notesSz cx="6797675" cy="987425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75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3339">
          <p15:clr>
            <a:srgbClr val="A4A3A4"/>
          </p15:clr>
        </p15:guide>
        <p15:guide id="4" pos="5012">
          <p15:clr>
            <a:srgbClr val="A4A3A4"/>
          </p15:clr>
        </p15:guide>
        <p15:guide id="5" pos="3243">
          <p15:clr>
            <a:srgbClr val="A4A3A4"/>
          </p15:clr>
        </p15:guide>
        <p15:guide id="6" pos="23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A2"/>
    <a:srgbClr val="F95738"/>
    <a:srgbClr val="D5AB81"/>
    <a:srgbClr val="D7E151"/>
    <a:srgbClr val="BAEF43"/>
    <a:srgbClr val="83C83E"/>
    <a:srgbClr val="FFB343"/>
    <a:srgbClr val="FF9929"/>
    <a:srgbClr val="FFA543"/>
    <a:srgbClr val="FF7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Světlý styl 2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9" autoAdjust="0"/>
    <p:restoredTop sz="97445" autoAdjust="0"/>
  </p:normalViewPr>
  <p:slideViewPr>
    <p:cSldViewPr snapToGrid="0">
      <p:cViewPr varScale="1">
        <p:scale>
          <a:sx n="83" d="100"/>
          <a:sy n="83" d="100"/>
        </p:scale>
        <p:origin x="782" y="62"/>
      </p:cViewPr>
      <p:guideLst>
        <p:guide orient="horz" pos="3475"/>
        <p:guide orient="horz" pos="2160"/>
        <p:guide orient="horz" pos="3339"/>
        <p:guide pos="5012"/>
        <p:guide pos="3243"/>
        <p:guide pos="2381"/>
      </p:guideLst>
    </p:cSldViewPr>
  </p:slideViewPr>
  <p:outlineViewPr>
    <p:cViewPr>
      <p:scale>
        <a:sx n="33" d="100"/>
        <a:sy n="33" d="100"/>
      </p:scale>
      <p:origin x="0" y="168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18" y="-84"/>
      </p:cViewPr>
      <p:guideLst>
        <p:guide orient="horz" pos="3110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012\vyzkum\AD_HOC\Projekty_2016\65_16_Dan\6516056_Socialni_inkluze_ve_vzdelavani\10_zprava\Faktorka_v01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012\vyzkum\AD_HOC\Projekty_2016\65_16_Dan\6516056_Socialni_inkluze_ve_vzdelavani\10_zprava\Faktorka_v01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012\vyzkum\AD_HOC\Projekty_2016\65_16_Dan\6516056_Socialni_inkluze_ve_vzdelavani\10_zprava\Faktorka_v01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2012\vyzkum\AD_HOC\Projekty_2016\65_16_Dan\6516056_Socialni_inkluze_ve_vzdelavani\10_zprava\Faktorka_v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09756645626737"/>
          <c:y val="3.7584315852456404E-2"/>
          <c:w val="0.6590243354373263"/>
          <c:h val="0.71833784436348214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Jsem určitě PRO (je to právo dítěte)</c:v>
                </c:pt>
              </c:strCache>
            </c:strRef>
          </c:tx>
          <c:spPr>
            <a:solidFill>
              <a:srgbClr val="0C834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Děti s nejlehčími formami mentálního postižení </c:v>
                </c:pt>
                <c:pt idx="1">
                  <c:v>Děti ze sociálně znevýhodněného prostředí </c:v>
                </c:pt>
                <c:pt idx="2">
                  <c:v>Romské děti 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29</c:v>
                </c:pt>
                <c:pt idx="1">
                  <c:v>55.8</c:v>
                </c:pt>
                <c:pt idx="2">
                  <c:v>34.799999999999997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E-47AA-827D-46CE1E3BCC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Jsem PRO za určitých podmínek</c:v>
                </c:pt>
              </c:strCache>
            </c:strRef>
          </c:tx>
          <c:spPr>
            <a:solidFill>
              <a:srgbClr val="FFAA0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Děti s nejlehčími formami mentálního postižení </c:v>
                </c:pt>
                <c:pt idx="1">
                  <c:v>Děti ze sociálně znevýhodněného prostředí </c:v>
                </c:pt>
                <c:pt idx="2">
                  <c:v>Romské děti 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50.6</c:v>
                </c:pt>
                <c:pt idx="1">
                  <c:v>36.700000000000003</c:v>
                </c:pt>
                <c:pt idx="2">
                  <c:v>46.9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E-47AA-827D-46CE1E3BCC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Jsem určitě PROTI (měly by být v oddělených třídách)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List1!$A$2:$A$4</c:f>
              <c:strCache>
                <c:ptCount val="3"/>
                <c:pt idx="0">
                  <c:v>Děti s nejlehčími formami mentálního postižení </c:v>
                </c:pt>
                <c:pt idx="1">
                  <c:v>Děti ze sociálně znevýhodněného prostředí </c:v>
                </c:pt>
                <c:pt idx="2">
                  <c:v>Romské děti </c:v>
                </c:pt>
              </c:strCache>
            </c:strRef>
          </c:cat>
          <c:val>
            <c:numRef>
              <c:f>List1!$D$2:$D$4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7.4</c:v>
                </c:pt>
                <c:pt idx="2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E-47AA-827D-46CE1E3B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52168704"/>
        <c:axId val="57737216"/>
      </c:barChart>
      <c:catAx>
        <c:axId val="15216870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57737216"/>
        <c:crosses val="autoZero"/>
        <c:auto val="1"/>
        <c:lblAlgn val="ctr"/>
        <c:lblOffset val="100"/>
        <c:noMultiLvlLbl val="0"/>
      </c:catAx>
      <c:valAx>
        <c:axId val="57737216"/>
        <c:scaling>
          <c:orientation val="minMax"/>
          <c:max val="1"/>
        </c:scaling>
        <c:delete val="1"/>
        <c:axPos val="b"/>
        <c:numFmt formatCode="0%" sourceLinked="1"/>
        <c:majorTickMark val="out"/>
        <c:minorTickMark val="none"/>
        <c:tickLblPos val="nextTo"/>
        <c:crossAx val="152168704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33830619888583224"/>
          <c:y val="0.76996475210819404"/>
          <c:w val="0.66169380111416776"/>
          <c:h val="0.2102307252873605"/>
        </c:manualLayout>
      </c:layout>
      <c:overlay val="0"/>
      <c:txPr>
        <a:bodyPr/>
        <a:lstStyle/>
        <a:p>
          <a:pPr>
            <a:defRPr sz="1000">
              <a:solidFill>
                <a:schemeClr val="tx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09756645626737"/>
          <c:y val="1.2761181888166324E-3"/>
          <c:w val="0.6590243354373263"/>
          <c:h val="0.922984577942751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bych souhlasil(a)</c:v>
                </c:pt>
              </c:strCache>
            </c:strRef>
          </c:tx>
          <c:spPr>
            <a:solidFill>
              <a:srgbClr val="0C8346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Ve třídě se zařazeným dítětem bude méně dětí (do 20)</c:v>
                </c:pt>
                <c:pt idx="1">
                  <c:v>Bude s tím souhlasit rodič dítěte s handicapem</c:v>
                </c:pt>
                <c:pt idx="2">
                  <c:v>Budou s tím souhlasit experti (psycholog posuzující dítě)</c:v>
                </c:pt>
                <c:pt idx="3">
                  <c:v>Každé dítě se speciálními potřebami bude mít svého asistenta</c:v>
                </c:pt>
                <c:pt idx="4">
                  <c:v>Učitelé dostanou vyšší platy</c:v>
                </c:pt>
                <c:pt idx="5">
                  <c:v>Začleněno bude jen cca 1-2 děti na průměrnou základní školu</c:v>
                </c:pt>
                <c:pt idx="6">
                  <c:v>Nedojde k odlivu dětí na výběrové školy</c:v>
                </c:pt>
                <c:pt idx="7">
                  <c:v>Přispěje to k lepšímu zaměstnání začleněných dětí – stát uspoří v budoucnu</c:v>
                </c:pt>
                <c:pt idx="8">
                  <c:v>Je na to dostatek peněz ve školství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36.5</c:v>
                </c:pt>
                <c:pt idx="1">
                  <c:v>33.6</c:v>
                </c:pt>
                <c:pt idx="2">
                  <c:v>30.3</c:v>
                </c:pt>
                <c:pt idx="3">
                  <c:v>32.299999999999997</c:v>
                </c:pt>
                <c:pt idx="4">
                  <c:v>26.1</c:v>
                </c:pt>
                <c:pt idx="5">
                  <c:v>20.5</c:v>
                </c:pt>
                <c:pt idx="6">
                  <c:v>18.7</c:v>
                </c:pt>
                <c:pt idx="7">
                  <c:v>18.2</c:v>
                </c:pt>
                <c:pt idx="8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E-47AA-827D-46CE1E3BCC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bych souhlasil(a)</c:v>
                </c:pt>
              </c:strCache>
            </c:strRef>
          </c:tx>
          <c:spPr>
            <a:solidFill>
              <a:srgbClr val="249A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Ve třídě se zařazeným dítětem bude méně dětí (do 20)</c:v>
                </c:pt>
                <c:pt idx="1">
                  <c:v>Bude s tím souhlasit rodič dítěte s handicapem</c:v>
                </c:pt>
                <c:pt idx="2">
                  <c:v>Budou s tím souhlasit experti (psycholog posuzující dítě)</c:v>
                </c:pt>
                <c:pt idx="3">
                  <c:v>Každé dítě se speciálními potřebami bude mít svého asistenta</c:v>
                </c:pt>
                <c:pt idx="4">
                  <c:v>Učitelé dostanou vyšší platy</c:v>
                </c:pt>
                <c:pt idx="5">
                  <c:v>Začleněno bude jen cca 1-2 děti na průměrnou základní školu</c:v>
                </c:pt>
                <c:pt idx="6">
                  <c:v>Nedojde k odlivu dětí na výběrové školy</c:v>
                </c:pt>
                <c:pt idx="7">
                  <c:v>Přispěje to k lepšímu zaměstnání začleněných dětí – stát uspoří v budoucnu</c:v>
                </c:pt>
                <c:pt idx="8">
                  <c:v>Je na to dostatek peněz ve školství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34.1</c:v>
                </c:pt>
                <c:pt idx="1">
                  <c:v>35.700000000000003</c:v>
                </c:pt>
                <c:pt idx="2">
                  <c:v>34.299999999999997</c:v>
                </c:pt>
                <c:pt idx="3">
                  <c:v>31.5</c:v>
                </c:pt>
                <c:pt idx="4">
                  <c:v>32.799999999999997</c:v>
                </c:pt>
                <c:pt idx="5">
                  <c:v>36</c:v>
                </c:pt>
                <c:pt idx="6">
                  <c:v>33.200000000000003</c:v>
                </c:pt>
                <c:pt idx="7">
                  <c:v>31.5</c:v>
                </c:pt>
                <c:pt idx="8">
                  <c:v>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E-47AA-827D-46CE1E3BCC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bych nesouhlasil(a)</c:v>
                </c:pt>
              </c:strCache>
            </c:strRef>
          </c:tx>
          <c:spPr>
            <a:solidFill>
              <a:srgbClr val="EC2D3B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Ve třídě se zařazeným dítětem bude méně dětí (do 20)</c:v>
                </c:pt>
                <c:pt idx="1">
                  <c:v>Bude s tím souhlasit rodič dítěte s handicapem</c:v>
                </c:pt>
                <c:pt idx="2">
                  <c:v>Budou s tím souhlasit experti (psycholog posuzující dítě)</c:v>
                </c:pt>
                <c:pt idx="3">
                  <c:v>Každé dítě se speciálními potřebami bude mít svého asistenta</c:v>
                </c:pt>
                <c:pt idx="4">
                  <c:v>Učitelé dostanou vyšší platy</c:v>
                </c:pt>
                <c:pt idx="5">
                  <c:v>Začleněno bude jen cca 1-2 děti na průměrnou základní školu</c:v>
                </c:pt>
                <c:pt idx="6">
                  <c:v>Nedojde k odlivu dětí na výběrové školy</c:v>
                </c:pt>
                <c:pt idx="7">
                  <c:v>Přispěje to k lepšímu zaměstnání začleněných dětí – stát uspoří v budoucnu</c:v>
                </c:pt>
                <c:pt idx="8">
                  <c:v>Je na to dostatek peněz ve školství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>
                  <c:v>15</c:v>
                </c:pt>
                <c:pt idx="1">
                  <c:v>13.7</c:v>
                </c:pt>
                <c:pt idx="2">
                  <c:v>16.3</c:v>
                </c:pt>
                <c:pt idx="3">
                  <c:v>19.8</c:v>
                </c:pt>
                <c:pt idx="4">
                  <c:v>21.3</c:v>
                </c:pt>
                <c:pt idx="5">
                  <c:v>23.7</c:v>
                </c:pt>
                <c:pt idx="6">
                  <c:v>24.6</c:v>
                </c:pt>
                <c:pt idx="7">
                  <c:v>22.6</c:v>
                </c:pt>
                <c:pt idx="8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E-47AA-827D-46CE1E3BCC9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bych nesouhlasil(a)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Ve třídě se zařazeným dítětem bude méně dětí (do 20)</c:v>
                </c:pt>
                <c:pt idx="1">
                  <c:v>Bude s tím souhlasit rodič dítěte s handicapem</c:v>
                </c:pt>
                <c:pt idx="2">
                  <c:v>Budou s tím souhlasit experti (psycholog posuzující dítě)</c:v>
                </c:pt>
                <c:pt idx="3">
                  <c:v>Každé dítě se speciálními potřebami bude mít svého asistenta</c:v>
                </c:pt>
                <c:pt idx="4">
                  <c:v>Učitelé dostanou vyšší platy</c:v>
                </c:pt>
                <c:pt idx="5">
                  <c:v>Začleněno bude jen cca 1-2 děti na průměrnou základní školu</c:v>
                </c:pt>
                <c:pt idx="6">
                  <c:v>Nedojde k odlivu dětí na výběrové školy</c:v>
                </c:pt>
                <c:pt idx="7">
                  <c:v>Přispěje to k lepšímu zaměstnání začleněných dětí – stát uspoří v budoucnu</c:v>
                </c:pt>
                <c:pt idx="8">
                  <c:v>Je na to dostatek peněz ve školství</c:v>
                </c:pt>
              </c:strCache>
            </c:strRef>
          </c:cat>
          <c:val>
            <c:numRef>
              <c:f>List1!$E$2:$E$10</c:f>
              <c:numCache>
                <c:formatCode>General</c:formatCode>
                <c:ptCount val="9"/>
                <c:pt idx="0">
                  <c:v>9.6</c:v>
                </c:pt>
                <c:pt idx="1">
                  <c:v>8.1999999999999993</c:v>
                </c:pt>
                <c:pt idx="2">
                  <c:v>8.8000000000000007</c:v>
                </c:pt>
                <c:pt idx="3">
                  <c:v>10.9</c:v>
                </c:pt>
                <c:pt idx="4">
                  <c:v>12.5</c:v>
                </c:pt>
                <c:pt idx="5">
                  <c:v>11.6</c:v>
                </c:pt>
                <c:pt idx="6">
                  <c:v>12.7</c:v>
                </c:pt>
                <c:pt idx="7">
                  <c:v>16.399999999999999</c:v>
                </c:pt>
                <c:pt idx="8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09-4458-847F-5BBAB8620240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Ve třídě se zařazeným dítětem bude méně dětí (do 20)</c:v>
                </c:pt>
                <c:pt idx="1">
                  <c:v>Bude s tím souhlasit rodič dítěte s handicapem</c:v>
                </c:pt>
                <c:pt idx="2">
                  <c:v>Budou s tím souhlasit experti (psycholog posuzující dítě)</c:v>
                </c:pt>
                <c:pt idx="3">
                  <c:v>Každé dítě se speciálními potřebami bude mít svého asistenta</c:v>
                </c:pt>
                <c:pt idx="4">
                  <c:v>Učitelé dostanou vyšší platy</c:v>
                </c:pt>
                <c:pt idx="5">
                  <c:v>Začleněno bude jen cca 1-2 děti na průměrnou základní školu</c:v>
                </c:pt>
                <c:pt idx="6">
                  <c:v>Nedojde k odlivu dětí na výběrové školy</c:v>
                </c:pt>
                <c:pt idx="7">
                  <c:v>Přispěje to k lepšímu zaměstnání začleněných dětí – stát uspoří v budoucnu</c:v>
                </c:pt>
                <c:pt idx="8">
                  <c:v>Je na to dostatek peněz ve školství</c:v>
                </c:pt>
              </c:strCache>
            </c:strRef>
          </c:cat>
          <c:val>
            <c:numRef>
              <c:f>List1!$F$2:$F$10</c:f>
              <c:numCache>
                <c:formatCode>General</c:formatCode>
                <c:ptCount val="9"/>
                <c:pt idx="0">
                  <c:v>4.8</c:v>
                </c:pt>
                <c:pt idx="1">
                  <c:v>8.8000000000000007</c:v>
                </c:pt>
                <c:pt idx="2">
                  <c:v>10.3</c:v>
                </c:pt>
                <c:pt idx="3">
                  <c:v>5.5</c:v>
                </c:pt>
                <c:pt idx="4">
                  <c:v>7.4</c:v>
                </c:pt>
                <c:pt idx="5">
                  <c:v>8.1999999999999993</c:v>
                </c:pt>
                <c:pt idx="6">
                  <c:v>10.9</c:v>
                </c:pt>
                <c:pt idx="7">
                  <c:v>11.4</c:v>
                </c:pt>
                <c:pt idx="8">
                  <c:v>9.6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09-4458-847F-5BBAB86202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45712640"/>
        <c:axId val="145714176"/>
      </c:barChart>
      <c:catAx>
        <c:axId val="1457126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145714176"/>
        <c:crosses val="autoZero"/>
        <c:auto val="1"/>
        <c:lblAlgn val="ctr"/>
        <c:lblOffset val="100"/>
        <c:noMultiLvlLbl val="0"/>
      </c:catAx>
      <c:valAx>
        <c:axId val="145714176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145712640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46776709298376429"/>
          <c:y val="0.93830319424598052"/>
          <c:w val="0.53223290701623571"/>
          <c:h val="5.5700609677810035E-2"/>
        </c:manualLayout>
      </c:layout>
      <c:overlay val="0"/>
      <c:txPr>
        <a:bodyPr/>
        <a:lstStyle/>
        <a:p>
          <a:pPr>
            <a:defRPr sz="900">
              <a:solidFill>
                <a:schemeClr val="tx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66839172061084E-2"/>
          <c:y val="0.13666396916293616"/>
          <c:w val="0.96485524224323693"/>
          <c:h val="0.78765927486617859"/>
        </c:manualLayout>
      </c:layout>
      <c:scatterChart>
        <c:scatterStyle val="lineMarker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List1!$A$2:$A$19</c:f>
              <c:numCache>
                <c:formatCode>General</c:formatCode>
                <c:ptCount val="18"/>
                <c:pt idx="0">
                  <c:v>42.2</c:v>
                </c:pt>
                <c:pt idx="1">
                  <c:v>39.700000000000003</c:v>
                </c:pt>
                <c:pt idx="2">
                  <c:v>35.799999999999997</c:v>
                </c:pt>
                <c:pt idx="3">
                  <c:v>34.5</c:v>
                </c:pt>
                <c:pt idx="4">
                  <c:v>25.8</c:v>
                </c:pt>
                <c:pt idx="5">
                  <c:v>22.5</c:v>
                </c:pt>
                <c:pt idx="6">
                  <c:v>22.4</c:v>
                </c:pt>
                <c:pt idx="7">
                  <c:v>22.1</c:v>
                </c:pt>
                <c:pt idx="8">
                  <c:v>22.1</c:v>
                </c:pt>
                <c:pt idx="9">
                  <c:v>26.9</c:v>
                </c:pt>
                <c:pt idx="10">
                  <c:v>23.3</c:v>
                </c:pt>
                <c:pt idx="11">
                  <c:v>26.4</c:v>
                </c:pt>
                <c:pt idx="12">
                  <c:v>23</c:v>
                </c:pt>
                <c:pt idx="13">
                  <c:v>26.7</c:v>
                </c:pt>
                <c:pt idx="14">
                  <c:v>17.2</c:v>
                </c:pt>
                <c:pt idx="15">
                  <c:v>11</c:v>
                </c:pt>
                <c:pt idx="16">
                  <c:v>16.100000000000001</c:v>
                </c:pt>
                <c:pt idx="17">
                  <c:v>13</c:v>
                </c:pt>
              </c:numCache>
            </c:numRef>
          </c:xVal>
          <c:yVal>
            <c:numRef>
              <c:f>List1!$B$2:$B$19</c:f>
              <c:numCache>
                <c:formatCode>General</c:formatCode>
                <c:ptCount val="18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1E-4209-822E-767E42807923}"/>
            </c:ext>
          </c:extLst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List1!$A$2:$A$19</c:f>
              <c:numCache>
                <c:formatCode>General</c:formatCode>
                <c:ptCount val="18"/>
                <c:pt idx="0">
                  <c:v>42.2</c:v>
                </c:pt>
                <c:pt idx="1">
                  <c:v>39.700000000000003</c:v>
                </c:pt>
                <c:pt idx="2">
                  <c:v>35.799999999999997</c:v>
                </c:pt>
                <c:pt idx="3">
                  <c:v>34.5</c:v>
                </c:pt>
                <c:pt idx="4">
                  <c:v>25.8</c:v>
                </c:pt>
                <c:pt idx="5">
                  <c:v>22.5</c:v>
                </c:pt>
                <c:pt idx="6">
                  <c:v>22.4</c:v>
                </c:pt>
                <c:pt idx="7">
                  <c:v>22.1</c:v>
                </c:pt>
                <c:pt idx="8">
                  <c:v>22.1</c:v>
                </c:pt>
                <c:pt idx="9">
                  <c:v>26.9</c:v>
                </c:pt>
                <c:pt idx="10">
                  <c:v>23.3</c:v>
                </c:pt>
                <c:pt idx="11">
                  <c:v>26.4</c:v>
                </c:pt>
                <c:pt idx="12">
                  <c:v>23</c:v>
                </c:pt>
                <c:pt idx="13">
                  <c:v>26.7</c:v>
                </c:pt>
                <c:pt idx="14">
                  <c:v>17.2</c:v>
                </c:pt>
                <c:pt idx="15">
                  <c:v>11</c:v>
                </c:pt>
                <c:pt idx="16">
                  <c:v>16.100000000000001</c:v>
                </c:pt>
                <c:pt idx="17">
                  <c:v>13</c:v>
                </c:pt>
              </c:numCache>
            </c:numRef>
          </c:xVal>
          <c:yVal>
            <c:numRef>
              <c:f>List1!$C$2:$C$19</c:f>
              <c:numCache>
                <c:formatCode>General</c:formatCode>
                <c:ptCount val="18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9D-40B1-90B3-5AA77F2B0E2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xVal>
            <c:numRef>
              <c:f>List1!$A$2:$A$19</c:f>
              <c:numCache>
                <c:formatCode>General</c:formatCode>
                <c:ptCount val="18"/>
                <c:pt idx="0">
                  <c:v>42.2</c:v>
                </c:pt>
                <c:pt idx="1">
                  <c:v>39.700000000000003</c:v>
                </c:pt>
                <c:pt idx="2">
                  <c:v>35.799999999999997</c:v>
                </c:pt>
                <c:pt idx="3">
                  <c:v>34.5</c:v>
                </c:pt>
                <c:pt idx="4">
                  <c:v>25.8</c:v>
                </c:pt>
                <c:pt idx="5">
                  <c:v>22.5</c:v>
                </c:pt>
                <c:pt idx="6">
                  <c:v>22.4</c:v>
                </c:pt>
                <c:pt idx="7">
                  <c:v>22.1</c:v>
                </c:pt>
                <c:pt idx="8">
                  <c:v>22.1</c:v>
                </c:pt>
                <c:pt idx="9">
                  <c:v>26.9</c:v>
                </c:pt>
                <c:pt idx="10">
                  <c:v>23.3</c:v>
                </c:pt>
                <c:pt idx="11">
                  <c:v>26.4</c:v>
                </c:pt>
                <c:pt idx="12">
                  <c:v>23</c:v>
                </c:pt>
                <c:pt idx="13">
                  <c:v>26.7</c:v>
                </c:pt>
                <c:pt idx="14">
                  <c:v>17.2</c:v>
                </c:pt>
                <c:pt idx="15">
                  <c:v>11</c:v>
                </c:pt>
                <c:pt idx="16">
                  <c:v>16.100000000000001</c:v>
                </c:pt>
                <c:pt idx="17">
                  <c:v>13</c:v>
                </c:pt>
              </c:numCache>
            </c:numRef>
          </c:xVal>
          <c:yVal>
            <c:numRef>
              <c:f>List1!$D$2:$D$19</c:f>
              <c:numCache>
                <c:formatCode>General</c:formatCode>
                <c:ptCount val="18"/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9D-40B1-90B3-5AA77F2B0E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6076032"/>
        <c:axId val="146079104"/>
      </c:scatterChart>
      <c:valAx>
        <c:axId val="146076032"/>
        <c:scaling>
          <c:orientation val="minMax"/>
          <c:max val="50"/>
          <c:min val="0"/>
        </c:scaling>
        <c:delete val="0"/>
        <c:axPos val="b"/>
        <c:numFmt formatCode="#,##0;\-#,##0" sourceLinked="0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bg1">
                    <a:lumMod val="50000"/>
                  </a:schemeClr>
                </a:solidFill>
              </a:defRPr>
            </a:pPr>
            <a:endParaRPr lang="cs-CZ"/>
          </a:p>
        </c:txPr>
        <c:crossAx val="146079104"/>
        <c:crossesAt val="0"/>
        <c:crossBetween val="midCat"/>
        <c:majorUnit val="10"/>
        <c:minorUnit val="10"/>
      </c:valAx>
      <c:valAx>
        <c:axId val="146079104"/>
        <c:scaling>
          <c:orientation val="minMax"/>
          <c:min val="7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  <a:prstDash val="dash"/>
          </a:ln>
        </c:spPr>
        <c:crossAx val="146076032"/>
        <c:crossesAt val="0"/>
        <c:crossBetween val="midCat"/>
        <c:majorUnit val="1"/>
      </c:valAx>
    </c:plotArea>
    <c:legend>
      <c:legendPos val="t"/>
      <c:legendEntry>
        <c:idx val="0"/>
        <c:delete val="1"/>
      </c:legendEntry>
      <c:layout>
        <c:manualLayout>
          <c:xMode val="edge"/>
          <c:yMode val="edge"/>
          <c:x val="0.11987197858446896"/>
          <c:y val="6.9903152832298879E-2"/>
          <c:w val="0.70644782343266355"/>
          <c:h val="5.4282022300024761E-2"/>
        </c:manualLayout>
      </c:layout>
      <c:overlay val="0"/>
      <c:spPr>
        <a:noFill/>
      </c:spPr>
      <c:txPr>
        <a:bodyPr/>
        <a:lstStyle/>
        <a:p>
          <a:pPr>
            <a:defRPr sz="1050" b="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000066"/>
          </a:solidFill>
        </a:defRPr>
      </a:pPr>
      <a:endParaRPr lang="cs-CZ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166839172061084E-2"/>
          <c:y val="0.13666396916293616"/>
          <c:w val="0.96485524224323693"/>
          <c:h val="0.78765927486617859"/>
        </c:manualLayout>
      </c:layout>
      <c:scatterChart>
        <c:scatterStyle val="lineMarker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Blesk</c:v>
                </c:pt>
              </c:strCache>
            </c:strRef>
          </c:tx>
          <c:spPr>
            <a:ln w="19050">
              <a:noFill/>
            </a:ln>
          </c:spPr>
          <c:marker>
            <c:symbol val="circle"/>
            <c:size val="6"/>
            <c:spPr>
              <a:solidFill>
                <a:schemeClr val="tx1">
                  <a:lumMod val="50000"/>
                </a:schemeClr>
              </a:solidFill>
              <a:ln>
                <a:noFill/>
              </a:ln>
            </c:spPr>
          </c:marker>
          <c:xVal>
            <c:numRef>
              <c:f>List1!$A$2:$A$46</c:f>
              <c:numCache>
                <c:formatCode>General</c:formatCode>
                <c:ptCount val="45"/>
                <c:pt idx="0">
                  <c:v>41.4</c:v>
                </c:pt>
                <c:pt idx="1">
                  <c:v>57.3</c:v>
                </c:pt>
                <c:pt idx="2">
                  <c:v>63.8</c:v>
                </c:pt>
                <c:pt idx="3">
                  <c:v>59.6</c:v>
                </c:pt>
                <c:pt idx="4">
                  <c:v>58.1</c:v>
                </c:pt>
                <c:pt idx="5">
                  <c:v>69.5</c:v>
                </c:pt>
                <c:pt idx="6">
                  <c:v>60.7</c:v>
                </c:pt>
                <c:pt idx="7">
                  <c:v>45.3</c:v>
                </c:pt>
                <c:pt idx="8">
                  <c:v>50.7</c:v>
                </c:pt>
                <c:pt idx="9">
                  <c:v>42.1</c:v>
                </c:pt>
                <c:pt idx="10">
                  <c:v>72.400000000000006</c:v>
                </c:pt>
                <c:pt idx="11">
                  <c:v>75.2</c:v>
                </c:pt>
                <c:pt idx="12">
                  <c:v>55.5</c:v>
                </c:pt>
                <c:pt idx="13">
                  <c:v>56.2</c:v>
                </c:pt>
                <c:pt idx="14">
                  <c:v>82.4</c:v>
                </c:pt>
                <c:pt idx="15">
                  <c:v>59</c:v>
                </c:pt>
                <c:pt idx="16">
                  <c:v>53.1</c:v>
                </c:pt>
                <c:pt idx="17">
                  <c:v>56.4</c:v>
                </c:pt>
                <c:pt idx="18">
                  <c:v>53.3</c:v>
                </c:pt>
                <c:pt idx="19">
                  <c:v>82.4</c:v>
                </c:pt>
                <c:pt idx="20">
                  <c:v>71.2</c:v>
                </c:pt>
                <c:pt idx="21">
                  <c:v>67.400000000000006</c:v>
                </c:pt>
                <c:pt idx="22">
                  <c:v>60</c:v>
                </c:pt>
                <c:pt idx="23">
                  <c:v>69.3</c:v>
                </c:pt>
                <c:pt idx="24">
                  <c:v>64</c:v>
                </c:pt>
                <c:pt idx="25">
                  <c:v>58.7</c:v>
                </c:pt>
                <c:pt idx="26">
                  <c:v>52</c:v>
                </c:pt>
                <c:pt idx="27">
                  <c:v>55.5</c:v>
                </c:pt>
                <c:pt idx="28">
                  <c:v>78.599999999999994</c:v>
                </c:pt>
                <c:pt idx="29">
                  <c:v>68.599999999999994</c:v>
                </c:pt>
                <c:pt idx="30">
                  <c:v>63.1</c:v>
                </c:pt>
                <c:pt idx="31">
                  <c:v>64.400000000000006</c:v>
                </c:pt>
                <c:pt idx="32">
                  <c:v>74.5</c:v>
                </c:pt>
                <c:pt idx="33">
                  <c:v>67.3</c:v>
                </c:pt>
                <c:pt idx="34">
                  <c:v>58.9</c:v>
                </c:pt>
                <c:pt idx="35">
                  <c:v>56.6</c:v>
                </c:pt>
                <c:pt idx="36">
                  <c:v>46.8</c:v>
                </c:pt>
                <c:pt idx="37">
                  <c:v>73.7</c:v>
                </c:pt>
                <c:pt idx="38">
                  <c:v>62.6</c:v>
                </c:pt>
                <c:pt idx="39">
                  <c:v>65.099999999999994</c:v>
                </c:pt>
                <c:pt idx="40">
                  <c:v>67.099999999999994</c:v>
                </c:pt>
                <c:pt idx="41">
                  <c:v>73.400000000000006</c:v>
                </c:pt>
                <c:pt idx="42">
                  <c:v>70.5</c:v>
                </c:pt>
                <c:pt idx="43">
                  <c:v>57.7</c:v>
                </c:pt>
                <c:pt idx="44">
                  <c:v>60.6</c:v>
                </c:pt>
              </c:numCache>
            </c:numRef>
          </c:xVal>
          <c:yVal>
            <c:numRef>
              <c:f>List1!$B$2:$B$46</c:f>
              <c:numCache>
                <c:formatCode>General</c:formatCode>
                <c:ptCount val="45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1E-4209-822E-767E42807923}"/>
            </c:ext>
          </c:extLst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Aha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rgbClr val="FFC000"/>
              </a:solidFill>
              <a:ln>
                <a:noFill/>
              </a:ln>
            </c:spPr>
          </c:marker>
          <c:xVal>
            <c:numRef>
              <c:f>List1!$A$2:$A$46</c:f>
              <c:numCache>
                <c:formatCode>General</c:formatCode>
                <c:ptCount val="45"/>
                <c:pt idx="0">
                  <c:v>41.4</c:v>
                </c:pt>
                <c:pt idx="1">
                  <c:v>57.3</c:v>
                </c:pt>
                <c:pt idx="2">
                  <c:v>63.8</c:v>
                </c:pt>
                <c:pt idx="3">
                  <c:v>59.6</c:v>
                </c:pt>
                <c:pt idx="4">
                  <c:v>58.1</c:v>
                </c:pt>
                <c:pt idx="5">
                  <c:v>69.5</c:v>
                </c:pt>
                <c:pt idx="6">
                  <c:v>60.7</c:v>
                </c:pt>
                <c:pt idx="7">
                  <c:v>45.3</c:v>
                </c:pt>
                <c:pt idx="8">
                  <c:v>50.7</c:v>
                </c:pt>
                <c:pt idx="9">
                  <c:v>42.1</c:v>
                </c:pt>
                <c:pt idx="10">
                  <c:v>72.400000000000006</c:v>
                </c:pt>
                <c:pt idx="11">
                  <c:v>75.2</c:v>
                </c:pt>
                <c:pt idx="12">
                  <c:v>55.5</c:v>
                </c:pt>
                <c:pt idx="13">
                  <c:v>56.2</c:v>
                </c:pt>
                <c:pt idx="14">
                  <c:v>82.4</c:v>
                </c:pt>
                <c:pt idx="15">
                  <c:v>59</c:v>
                </c:pt>
                <c:pt idx="16">
                  <c:v>53.1</c:v>
                </c:pt>
                <c:pt idx="17">
                  <c:v>56.4</c:v>
                </c:pt>
                <c:pt idx="18">
                  <c:v>53.3</c:v>
                </c:pt>
                <c:pt idx="19">
                  <c:v>82.4</c:v>
                </c:pt>
                <c:pt idx="20">
                  <c:v>71.2</c:v>
                </c:pt>
                <c:pt idx="21">
                  <c:v>67.400000000000006</c:v>
                </c:pt>
                <c:pt idx="22">
                  <c:v>60</c:v>
                </c:pt>
                <c:pt idx="23">
                  <c:v>69.3</c:v>
                </c:pt>
                <c:pt idx="24">
                  <c:v>64</c:v>
                </c:pt>
                <c:pt idx="25">
                  <c:v>58.7</c:v>
                </c:pt>
                <c:pt idx="26">
                  <c:v>52</c:v>
                </c:pt>
                <c:pt idx="27">
                  <c:v>55.5</c:v>
                </c:pt>
                <c:pt idx="28">
                  <c:v>78.599999999999994</c:v>
                </c:pt>
                <c:pt idx="29">
                  <c:v>68.599999999999994</c:v>
                </c:pt>
                <c:pt idx="30">
                  <c:v>63.1</c:v>
                </c:pt>
                <c:pt idx="31">
                  <c:v>64.400000000000006</c:v>
                </c:pt>
                <c:pt idx="32">
                  <c:v>74.5</c:v>
                </c:pt>
                <c:pt idx="33">
                  <c:v>67.3</c:v>
                </c:pt>
                <c:pt idx="34">
                  <c:v>58.9</c:v>
                </c:pt>
                <c:pt idx="35">
                  <c:v>56.6</c:v>
                </c:pt>
                <c:pt idx="36">
                  <c:v>46.8</c:v>
                </c:pt>
                <c:pt idx="37">
                  <c:v>73.7</c:v>
                </c:pt>
                <c:pt idx="38">
                  <c:v>62.6</c:v>
                </c:pt>
                <c:pt idx="39">
                  <c:v>65.099999999999994</c:v>
                </c:pt>
                <c:pt idx="40">
                  <c:v>67.099999999999994</c:v>
                </c:pt>
                <c:pt idx="41">
                  <c:v>73.400000000000006</c:v>
                </c:pt>
                <c:pt idx="42">
                  <c:v>70.5</c:v>
                </c:pt>
                <c:pt idx="43">
                  <c:v>57.7</c:v>
                </c:pt>
                <c:pt idx="44">
                  <c:v>60.6</c:v>
                </c:pt>
              </c:numCache>
            </c:numRef>
          </c:xVal>
          <c:yVal>
            <c:numRef>
              <c:f>List1!$C$2:$C$46</c:f>
              <c:numCache>
                <c:formatCode>General</c:formatCode>
                <c:ptCount val="45"/>
                <c:pt idx="9">
                  <c:v>16</c:v>
                </c:pt>
                <c:pt idx="10">
                  <c:v>15</c:v>
                </c:pt>
                <c:pt idx="11">
                  <c:v>14</c:v>
                </c:pt>
                <c:pt idx="12">
                  <c:v>13</c:v>
                </c:pt>
                <c:pt idx="13">
                  <c:v>12</c:v>
                </c:pt>
                <c:pt idx="14">
                  <c:v>11</c:v>
                </c:pt>
                <c:pt idx="15">
                  <c:v>10</c:v>
                </c:pt>
                <c:pt idx="16">
                  <c:v>9</c:v>
                </c:pt>
                <c:pt idx="17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A9D-40B1-90B3-5AA77F2B0E2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Právo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solidFill>
                <a:schemeClr val="accent1"/>
              </a:solidFill>
              <a:ln>
                <a:noFill/>
              </a:ln>
            </c:spPr>
          </c:marker>
          <c:xVal>
            <c:numRef>
              <c:f>List1!$A$2:$A$46</c:f>
              <c:numCache>
                <c:formatCode>General</c:formatCode>
                <c:ptCount val="45"/>
                <c:pt idx="0">
                  <c:v>41.4</c:v>
                </c:pt>
                <c:pt idx="1">
                  <c:v>57.3</c:v>
                </c:pt>
                <c:pt idx="2">
                  <c:v>63.8</c:v>
                </c:pt>
                <c:pt idx="3">
                  <c:v>59.6</c:v>
                </c:pt>
                <c:pt idx="4">
                  <c:v>58.1</c:v>
                </c:pt>
                <c:pt idx="5">
                  <c:v>69.5</c:v>
                </c:pt>
                <c:pt idx="6">
                  <c:v>60.7</c:v>
                </c:pt>
                <c:pt idx="7">
                  <c:v>45.3</c:v>
                </c:pt>
                <c:pt idx="8">
                  <c:v>50.7</c:v>
                </c:pt>
                <c:pt idx="9">
                  <c:v>42.1</c:v>
                </c:pt>
                <c:pt idx="10">
                  <c:v>72.400000000000006</c:v>
                </c:pt>
                <c:pt idx="11">
                  <c:v>75.2</c:v>
                </c:pt>
                <c:pt idx="12">
                  <c:v>55.5</c:v>
                </c:pt>
                <c:pt idx="13">
                  <c:v>56.2</c:v>
                </c:pt>
                <c:pt idx="14">
                  <c:v>82.4</c:v>
                </c:pt>
                <c:pt idx="15">
                  <c:v>59</c:v>
                </c:pt>
                <c:pt idx="16">
                  <c:v>53.1</c:v>
                </c:pt>
                <c:pt idx="17">
                  <c:v>56.4</c:v>
                </c:pt>
                <c:pt idx="18">
                  <c:v>53.3</c:v>
                </c:pt>
                <c:pt idx="19">
                  <c:v>82.4</c:v>
                </c:pt>
                <c:pt idx="20">
                  <c:v>71.2</c:v>
                </c:pt>
                <c:pt idx="21">
                  <c:v>67.400000000000006</c:v>
                </c:pt>
                <c:pt idx="22">
                  <c:v>60</c:v>
                </c:pt>
                <c:pt idx="23">
                  <c:v>69.3</c:v>
                </c:pt>
                <c:pt idx="24">
                  <c:v>64</c:v>
                </c:pt>
                <c:pt idx="25">
                  <c:v>58.7</c:v>
                </c:pt>
                <c:pt idx="26">
                  <c:v>52</c:v>
                </c:pt>
                <c:pt idx="27">
                  <c:v>55.5</c:v>
                </c:pt>
                <c:pt idx="28">
                  <c:v>78.599999999999994</c:v>
                </c:pt>
                <c:pt idx="29">
                  <c:v>68.599999999999994</c:v>
                </c:pt>
                <c:pt idx="30">
                  <c:v>63.1</c:v>
                </c:pt>
                <c:pt idx="31">
                  <c:v>64.400000000000006</c:v>
                </c:pt>
                <c:pt idx="32">
                  <c:v>74.5</c:v>
                </c:pt>
                <c:pt idx="33">
                  <c:v>67.3</c:v>
                </c:pt>
                <c:pt idx="34">
                  <c:v>58.9</c:v>
                </c:pt>
                <c:pt idx="35">
                  <c:v>56.6</c:v>
                </c:pt>
                <c:pt idx="36">
                  <c:v>46.8</c:v>
                </c:pt>
                <c:pt idx="37">
                  <c:v>73.7</c:v>
                </c:pt>
                <c:pt idx="38">
                  <c:v>62.6</c:v>
                </c:pt>
                <c:pt idx="39">
                  <c:v>65.099999999999994</c:v>
                </c:pt>
                <c:pt idx="40">
                  <c:v>67.099999999999994</c:v>
                </c:pt>
                <c:pt idx="41">
                  <c:v>73.400000000000006</c:v>
                </c:pt>
                <c:pt idx="42">
                  <c:v>70.5</c:v>
                </c:pt>
                <c:pt idx="43">
                  <c:v>57.7</c:v>
                </c:pt>
                <c:pt idx="44">
                  <c:v>60.6</c:v>
                </c:pt>
              </c:numCache>
            </c:numRef>
          </c:xVal>
          <c:yVal>
            <c:numRef>
              <c:f>List1!$D$2:$D$46</c:f>
              <c:numCache>
                <c:formatCode>General</c:formatCode>
                <c:ptCount val="45"/>
                <c:pt idx="18">
                  <c:v>16</c:v>
                </c:pt>
                <c:pt idx="19">
                  <c:v>15</c:v>
                </c:pt>
                <c:pt idx="20">
                  <c:v>14</c:v>
                </c:pt>
                <c:pt idx="21">
                  <c:v>13</c:v>
                </c:pt>
                <c:pt idx="22">
                  <c:v>12</c:v>
                </c:pt>
                <c:pt idx="23">
                  <c:v>11</c:v>
                </c:pt>
                <c:pt idx="24">
                  <c:v>10</c:v>
                </c:pt>
                <c:pt idx="25">
                  <c:v>9</c:v>
                </c:pt>
                <c:pt idx="26">
                  <c:v>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A9D-40B1-90B3-5AA77F2B0E2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Deník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ln>
                <a:noFill/>
              </a:ln>
            </c:spPr>
          </c:marker>
          <c:xVal>
            <c:numRef>
              <c:f>List1!$A$2:$A$46</c:f>
              <c:numCache>
                <c:formatCode>General</c:formatCode>
                <c:ptCount val="45"/>
                <c:pt idx="0">
                  <c:v>41.4</c:v>
                </c:pt>
                <c:pt idx="1">
                  <c:v>57.3</c:v>
                </c:pt>
                <c:pt idx="2">
                  <c:v>63.8</c:v>
                </c:pt>
                <c:pt idx="3">
                  <c:v>59.6</c:v>
                </c:pt>
                <c:pt idx="4">
                  <c:v>58.1</c:v>
                </c:pt>
                <c:pt idx="5">
                  <c:v>69.5</c:v>
                </c:pt>
                <c:pt idx="6">
                  <c:v>60.7</c:v>
                </c:pt>
                <c:pt idx="7">
                  <c:v>45.3</c:v>
                </c:pt>
                <c:pt idx="8">
                  <c:v>50.7</c:v>
                </c:pt>
                <c:pt idx="9">
                  <c:v>42.1</c:v>
                </c:pt>
                <c:pt idx="10">
                  <c:v>72.400000000000006</c:v>
                </c:pt>
                <c:pt idx="11">
                  <c:v>75.2</c:v>
                </c:pt>
                <c:pt idx="12">
                  <c:v>55.5</c:v>
                </c:pt>
                <c:pt idx="13">
                  <c:v>56.2</c:v>
                </c:pt>
                <c:pt idx="14">
                  <c:v>82.4</c:v>
                </c:pt>
                <c:pt idx="15">
                  <c:v>59</c:v>
                </c:pt>
                <c:pt idx="16">
                  <c:v>53.1</c:v>
                </c:pt>
                <c:pt idx="17">
                  <c:v>56.4</c:v>
                </c:pt>
                <c:pt idx="18">
                  <c:v>53.3</c:v>
                </c:pt>
                <c:pt idx="19">
                  <c:v>82.4</c:v>
                </c:pt>
                <c:pt idx="20">
                  <c:v>71.2</c:v>
                </c:pt>
                <c:pt idx="21">
                  <c:v>67.400000000000006</c:v>
                </c:pt>
                <c:pt idx="22">
                  <c:v>60</c:v>
                </c:pt>
                <c:pt idx="23">
                  <c:v>69.3</c:v>
                </c:pt>
                <c:pt idx="24">
                  <c:v>64</c:v>
                </c:pt>
                <c:pt idx="25">
                  <c:v>58.7</c:v>
                </c:pt>
                <c:pt idx="26">
                  <c:v>52</c:v>
                </c:pt>
                <c:pt idx="27">
                  <c:v>55.5</c:v>
                </c:pt>
                <c:pt idx="28">
                  <c:v>78.599999999999994</c:v>
                </c:pt>
                <c:pt idx="29">
                  <c:v>68.599999999999994</c:v>
                </c:pt>
                <c:pt idx="30">
                  <c:v>63.1</c:v>
                </c:pt>
                <c:pt idx="31">
                  <c:v>64.400000000000006</c:v>
                </c:pt>
                <c:pt idx="32">
                  <c:v>74.5</c:v>
                </c:pt>
                <c:pt idx="33">
                  <c:v>67.3</c:v>
                </c:pt>
                <c:pt idx="34">
                  <c:v>58.9</c:v>
                </c:pt>
                <c:pt idx="35">
                  <c:v>56.6</c:v>
                </c:pt>
                <c:pt idx="36">
                  <c:v>46.8</c:v>
                </c:pt>
                <c:pt idx="37">
                  <c:v>73.7</c:v>
                </c:pt>
                <c:pt idx="38">
                  <c:v>62.6</c:v>
                </c:pt>
                <c:pt idx="39">
                  <c:v>65.099999999999994</c:v>
                </c:pt>
                <c:pt idx="40">
                  <c:v>67.099999999999994</c:v>
                </c:pt>
                <c:pt idx="41">
                  <c:v>73.400000000000006</c:v>
                </c:pt>
                <c:pt idx="42">
                  <c:v>70.5</c:v>
                </c:pt>
                <c:pt idx="43">
                  <c:v>57.7</c:v>
                </c:pt>
                <c:pt idx="44">
                  <c:v>60.6</c:v>
                </c:pt>
              </c:numCache>
            </c:numRef>
          </c:xVal>
          <c:yVal>
            <c:numRef>
              <c:f>List1!$E$2:$E$46</c:f>
              <c:numCache>
                <c:formatCode>General</c:formatCode>
                <c:ptCount val="45"/>
                <c:pt idx="27">
                  <c:v>16</c:v>
                </c:pt>
                <c:pt idx="28">
                  <c:v>15</c:v>
                </c:pt>
                <c:pt idx="29">
                  <c:v>14</c:v>
                </c:pt>
                <c:pt idx="30">
                  <c:v>13</c:v>
                </c:pt>
                <c:pt idx="31">
                  <c:v>12</c:v>
                </c:pt>
                <c:pt idx="32">
                  <c:v>11</c:v>
                </c:pt>
                <c:pt idx="33">
                  <c:v>10</c:v>
                </c:pt>
                <c:pt idx="34">
                  <c:v>9</c:v>
                </c:pt>
                <c:pt idx="35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FF3-47EA-9D9D-EC49B9DE463A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 MF DNES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6"/>
            <c:spPr>
              <a:ln>
                <a:noFill/>
              </a:ln>
            </c:spPr>
          </c:marker>
          <c:xVal>
            <c:numRef>
              <c:f>List1!$A$2:$A$46</c:f>
              <c:numCache>
                <c:formatCode>General</c:formatCode>
                <c:ptCount val="45"/>
                <c:pt idx="0">
                  <c:v>41.4</c:v>
                </c:pt>
                <c:pt idx="1">
                  <c:v>57.3</c:v>
                </c:pt>
                <c:pt idx="2">
                  <c:v>63.8</c:v>
                </c:pt>
                <c:pt idx="3">
                  <c:v>59.6</c:v>
                </c:pt>
                <c:pt idx="4">
                  <c:v>58.1</c:v>
                </c:pt>
                <c:pt idx="5">
                  <c:v>69.5</c:v>
                </c:pt>
                <c:pt idx="6">
                  <c:v>60.7</c:v>
                </c:pt>
                <c:pt idx="7">
                  <c:v>45.3</c:v>
                </c:pt>
                <c:pt idx="8">
                  <c:v>50.7</c:v>
                </c:pt>
                <c:pt idx="9">
                  <c:v>42.1</c:v>
                </c:pt>
                <c:pt idx="10">
                  <c:v>72.400000000000006</c:v>
                </c:pt>
                <c:pt idx="11">
                  <c:v>75.2</c:v>
                </c:pt>
                <c:pt idx="12">
                  <c:v>55.5</c:v>
                </c:pt>
                <c:pt idx="13">
                  <c:v>56.2</c:v>
                </c:pt>
                <c:pt idx="14">
                  <c:v>82.4</c:v>
                </c:pt>
                <c:pt idx="15">
                  <c:v>59</c:v>
                </c:pt>
                <c:pt idx="16">
                  <c:v>53.1</c:v>
                </c:pt>
                <c:pt idx="17">
                  <c:v>56.4</c:v>
                </c:pt>
                <c:pt idx="18">
                  <c:v>53.3</c:v>
                </c:pt>
                <c:pt idx="19">
                  <c:v>82.4</c:v>
                </c:pt>
                <c:pt idx="20">
                  <c:v>71.2</c:v>
                </c:pt>
                <c:pt idx="21">
                  <c:v>67.400000000000006</c:v>
                </c:pt>
                <c:pt idx="22">
                  <c:v>60</c:v>
                </c:pt>
                <c:pt idx="23">
                  <c:v>69.3</c:v>
                </c:pt>
                <c:pt idx="24">
                  <c:v>64</c:v>
                </c:pt>
                <c:pt idx="25">
                  <c:v>58.7</c:v>
                </c:pt>
                <c:pt idx="26">
                  <c:v>52</c:v>
                </c:pt>
                <c:pt idx="27">
                  <c:v>55.5</c:v>
                </c:pt>
                <c:pt idx="28">
                  <c:v>78.599999999999994</c:v>
                </c:pt>
                <c:pt idx="29">
                  <c:v>68.599999999999994</c:v>
                </c:pt>
                <c:pt idx="30">
                  <c:v>63.1</c:v>
                </c:pt>
                <c:pt idx="31">
                  <c:v>64.400000000000006</c:v>
                </c:pt>
                <c:pt idx="32">
                  <c:v>74.5</c:v>
                </c:pt>
                <c:pt idx="33">
                  <c:v>67.3</c:v>
                </c:pt>
                <c:pt idx="34">
                  <c:v>58.9</c:v>
                </c:pt>
                <c:pt idx="35">
                  <c:v>56.6</c:v>
                </c:pt>
                <c:pt idx="36">
                  <c:v>46.8</c:v>
                </c:pt>
                <c:pt idx="37">
                  <c:v>73.7</c:v>
                </c:pt>
                <c:pt idx="38">
                  <c:v>62.6</c:v>
                </c:pt>
                <c:pt idx="39">
                  <c:v>65.099999999999994</c:v>
                </c:pt>
                <c:pt idx="40">
                  <c:v>67.099999999999994</c:v>
                </c:pt>
                <c:pt idx="41">
                  <c:v>73.400000000000006</c:v>
                </c:pt>
                <c:pt idx="42">
                  <c:v>70.5</c:v>
                </c:pt>
                <c:pt idx="43">
                  <c:v>57.7</c:v>
                </c:pt>
                <c:pt idx="44">
                  <c:v>60.6</c:v>
                </c:pt>
              </c:numCache>
            </c:numRef>
          </c:xVal>
          <c:yVal>
            <c:numRef>
              <c:f>List1!$F$2:$F$46</c:f>
              <c:numCache>
                <c:formatCode>General</c:formatCode>
                <c:ptCount val="45"/>
                <c:pt idx="36">
                  <c:v>16</c:v>
                </c:pt>
                <c:pt idx="37">
                  <c:v>15</c:v>
                </c:pt>
                <c:pt idx="38">
                  <c:v>14</c:v>
                </c:pt>
                <c:pt idx="39">
                  <c:v>13</c:v>
                </c:pt>
                <c:pt idx="40">
                  <c:v>12</c:v>
                </c:pt>
                <c:pt idx="41">
                  <c:v>11</c:v>
                </c:pt>
                <c:pt idx="42">
                  <c:v>10</c:v>
                </c:pt>
                <c:pt idx="43">
                  <c:v>9</c:v>
                </c:pt>
                <c:pt idx="44">
                  <c:v>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FF3-47EA-9D9D-EC49B9DE46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5787904"/>
        <c:axId val="145832192"/>
      </c:scatterChart>
      <c:valAx>
        <c:axId val="145787904"/>
        <c:scaling>
          <c:orientation val="minMax"/>
          <c:max val="90"/>
          <c:min val="30"/>
        </c:scaling>
        <c:delete val="0"/>
        <c:axPos val="b"/>
        <c:numFmt formatCode="#,##0;\-#,##0" sourceLinked="0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chemeClr val="bg1">
                    <a:lumMod val="50000"/>
                  </a:schemeClr>
                </a:solidFill>
              </a:defRPr>
            </a:pPr>
            <a:endParaRPr lang="cs-CZ"/>
          </a:p>
        </c:txPr>
        <c:crossAx val="145832192"/>
        <c:crossesAt val="0"/>
        <c:crossBetween val="midCat"/>
        <c:majorUnit val="10"/>
        <c:minorUnit val="10"/>
      </c:valAx>
      <c:valAx>
        <c:axId val="145832192"/>
        <c:scaling>
          <c:orientation val="minMax"/>
          <c:min val="7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  <a:prstDash val="dash"/>
          </a:ln>
        </c:spPr>
        <c:crossAx val="145787904"/>
        <c:crossesAt val="0"/>
        <c:crossBetween val="midCat"/>
        <c:majorUnit val="1"/>
      </c:valAx>
    </c:plotArea>
    <c:legend>
      <c:legendPos val="t"/>
      <c:layout>
        <c:manualLayout>
          <c:xMode val="edge"/>
          <c:yMode val="edge"/>
          <c:x val="4.7311096819992937E-3"/>
          <c:y val="6.0985383859201742E-2"/>
          <c:w val="0.97635338664133875"/>
          <c:h val="7.3460290557509772E-2"/>
        </c:manualLayout>
      </c:layout>
      <c:overlay val="0"/>
      <c:txPr>
        <a:bodyPr/>
        <a:lstStyle/>
        <a:p>
          <a:pPr>
            <a:defRPr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000066"/>
          </a:solidFill>
        </a:defRPr>
      </a:pPr>
      <a:endParaRPr lang="cs-CZ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2773968192793"/>
          <c:y val="5.6294428675035355E-2"/>
          <c:w val="0.76698622155905927"/>
          <c:h val="0.8784256679471136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dLbl>
              <c:idx val="2"/>
              <c:layout>
                <c:manualLayout>
                  <c:x val="-1.1533174606462117E-2"/>
                  <c:y val="0"/>
                </c:manualLayout>
              </c:layout>
              <c:numFmt formatCode="#,##0;#,##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 b="1">
                      <a:solidFill>
                        <a:srgbClr val="249A50"/>
                      </a:solidFill>
                    </a:defRPr>
                  </a:pPr>
                  <a:endParaRPr lang="cs-CZ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DA-47B9-A00E-4556062C8B9E}"/>
                </c:ext>
              </c:extLst>
            </c:dLbl>
            <c:dLbl>
              <c:idx val="14"/>
              <c:layout>
                <c:manualLayout>
                  <c:x val="-1.255399580190238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BD-4B7F-A51B-5686FBA1A84E}"/>
                </c:ext>
              </c:extLst>
            </c:dLbl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Blesk </c:v>
                </c:pt>
                <c:pt idx="1">
                  <c:v>Aha </c:v>
                </c:pt>
                <c:pt idx="2">
                  <c:v>Právo </c:v>
                </c:pt>
                <c:pt idx="3">
                  <c:v>Deník </c:v>
                </c:pt>
                <c:pt idx="4">
                  <c:v>MF DNES </c:v>
                </c:pt>
                <c:pt idx="6">
                  <c:v>Nova </c:v>
                </c:pt>
                <c:pt idx="7">
                  <c:v>Prima </c:v>
                </c:pt>
                <c:pt idx="8">
                  <c:v>ČT1 </c:v>
                </c:pt>
                <c:pt idx="9">
                  <c:v>ČT24 </c:v>
                </c:pt>
                <c:pt idx="10">
                  <c:v>TV Barrandov </c:v>
                </c:pt>
                <c:pt idx="12">
                  <c:v>iDnes.cz </c:v>
                </c:pt>
                <c:pt idx="13">
                  <c:v>Novinky.cz </c:v>
                </c:pt>
                <c:pt idx="14">
                  <c:v>Facebook </c:v>
                </c:pt>
              </c:strCache>
            </c:strRef>
          </c:cat>
          <c:val>
            <c:numRef>
              <c:f>List1!$B$2:$B$16</c:f>
              <c:numCache>
                <c:formatCode>#,##0.0</c:formatCode>
                <c:ptCount val="15"/>
                <c:pt idx="0">
                  <c:v>-8.1999999999999993</c:v>
                </c:pt>
                <c:pt idx="1">
                  <c:v>-2.2999999999999998</c:v>
                </c:pt>
                <c:pt idx="2">
                  <c:v>-1.1000000000000001</c:v>
                </c:pt>
                <c:pt idx="3">
                  <c:v>-6.1</c:v>
                </c:pt>
                <c:pt idx="4">
                  <c:v>-4.4000000000000004</c:v>
                </c:pt>
                <c:pt idx="6">
                  <c:v>-61.4</c:v>
                </c:pt>
                <c:pt idx="7">
                  <c:v>-48.4</c:v>
                </c:pt>
                <c:pt idx="8">
                  <c:v>-51.7</c:v>
                </c:pt>
                <c:pt idx="9">
                  <c:v>-33.1</c:v>
                </c:pt>
                <c:pt idx="10">
                  <c:v>-17.600000000000001</c:v>
                </c:pt>
                <c:pt idx="12">
                  <c:v>-11.9</c:v>
                </c:pt>
                <c:pt idx="13">
                  <c:v>-23.2</c:v>
                </c:pt>
                <c:pt idx="14">
                  <c:v>-34.6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E-47AA-827D-46CE1E3BCC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DA-47B9-A00E-4556062C8B9E}"/>
                </c:ext>
              </c:extLst>
            </c:dLbl>
            <c:dLbl>
              <c:idx val="2"/>
              <c:layout>
                <c:manualLayout>
                  <c:x val="8.3318099996127881E-4"/>
                  <c:y val="2.3669748310098319E-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DA-47B9-A00E-4556062C8B9E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List1!$A$2:$A$16</c:f>
              <c:strCache>
                <c:ptCount val="15"/>
                <c:pt idx="0">
                  <c:v>Blesk </c:v>
                </c:pt>
                <c:pt idx="1">
                  <c:v>Aha </c:v>
                </c:pt>
                <c:pt idx="2">
                  <c:v>Právo </c:v>
                </c:pt>
                <c:pt idx="3">
                  <c:v>Deník </c:v>
                </c:pt>
                <c:pt idx="4">
                  <c:v>MF DNES </c:v>
                </c:pt>
                <c:pt idx="6">
                  <c:v>Nova </c:v>
                </c:pt>
                <c:pt idx="7">
                  <c:v>Prima </c:v>
                </c:pt>
                <c:pt idx="8">
                  <c:v>ČT1 </c:v>
                </c:pt>
                <c:pt idx="9">
                  <c:v>ČT24 </c:v>
                </c:pt>
                <c:pt idx="10">
                  <c:v>TV Barrandov </c:v>
                </c:pt>
                <c:pt idx="12">
                  <c:v>iDnes.cz </c:v>
                </c:pt>
                <c:pt idx="13">
                  <c:v>Novinky.cz </c:v>
                </c:pt>
                <c:pt idx="14">
                  <c:v>Facebook </c:v>
                </c:pt>
              </c:strCache>
            </c:strRef>
          </c:cat>
          <c:val>
            <c:numRef>
              <c:f>List1!$C$2:$C$16</c:f>
              <c:numCache>
                <c:formatCode>#,##0.0</c:formatCode>
                <c:ptCount val="15"/>
                <c:pt idx="0">
                  <c:v>8</c:v>
                </c:pt>
                <c:pt idx="1">
                  <c:v>2</c:v>
                </c:pt>
                <c:pt idx="2">
                  <c:v>4.5</c:v>
                </c:pt>
                <c:pt idx="3">
                  <c:v>7.1</c:v>
                </c:pt>
                <c:pt idx="4">
                  <c:v>6.2</c:v>
                </c:pt>
                <c:pt idx="6">
                  <c:v>49.7</c:v>
                </c:pt>
                <c:pt idx="7">
                  <c:v>45.5</c:v>
                </c:pt>
                <c:pt idx="8">
                  <c:v>55.6</c:v>
                </c:pt>
                <c:pt idx="9">
                  <c:v>36.1</c:v>
                </c:pt>
                <c:pt idx="10">
                  <c:v>19.600000000000001</c:v>
                </c:pt>
                <c:pt idx="12">
                  <c:v>22.2</c:v>
                </c:pt>
                <c:pt idx="13">
                  <c:v>29.8</c:v>
                </c:pt>
                <c:pt idx="14">
                  <c:v>34.4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E-47AA-827D-46CE1E3B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47044224"/>
        <c:axId val="147045760"/>
      </c:barChart>
      <c:catAx>
        <c:axId val="1470442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50">
                <a:solidFill>
                  <a:srgbClr val="0063A2"/>
                </a:solidFill>
              </a:defRPr>
            </a:pPr>
            <a:endParaRPr lang="cs-CZ"/>
          </a:p>
        </c:txPr>
        <c:crossAx val="147045760"/>
        <c:crosses val="autoZero"/>
        <c:auto val="1"/>
        <c:lblAlgn val="ctr"/>
        <c:lblOffset val="1000"/>
        <c:noMultiLvlLbl val="0"/>
      </c:catAx>
      <c:valAx>
        <c:axId val="147045760"/>
        <c:scaling>
          <c:orientation val="minMax"/>
          <c:max val="70"/>
          <c:min val="-7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147044224"/>
        <c:crosses val="max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14731995321039204"/>
          <c:y val="1.3843651759124819E-2"/>
          <c:w val="0.83687707282195545"/>
          <c:h val="4.3126972084512404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002773968192793"/>
          <c:y val="5.6294428675035355E-2"/>
          <c:w val="0.76698622155905927"/>
          <c:h val="0.8994681880949687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1"/>
              <c:layout>
                <c:manualLayout>
                  <c:x val="-2.4423617045609062E-3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FC-408E-A7A0-B881228938BC}"/>
                </c:ext>
              </c:extLst>
            </c:dLbl>
            <c:numFmt formatCode="#,##0;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List1!$A$2:$A$18</c:f>
              <c:strCache>
                <c:ptCount val="16"/>
                <c:pt idx="0">
                  <c:v>Blesk </c:v>
                </c:pt>
                <c:pt idx="1">
                  <c:v>Aha </c:v>
                </c:pt>
                <c:pt idx="2">
                  <c:v>Právo </c:v>
                </c:pt>
                <c:pt idx="3">
                  <c:v>Deník </c:v>
                </c:pt>
                <c:pt idx="4">
                  <c:v>MF DNES </c:v>
                </c:pt>
                <c:pt idx="6">
                  <c:v>Nova </c:v>
                </c:pt>
                <c:pt idx="7">
                  <c:v>Prima </c:v>
                </c:pt>
                <c:pt idx="8">
                  <c:v>ČT1 </c:v>
                </c:pt>
                <c:pt idx="9">
                  <c:v>ČT24 </c:v>
                </c:pt>
                <c:pt idx="10">
                  <c:v>TV Barrandov </c:v>
                </c:pt>
                <c:pt idx="12">
                  <c:v>iDnes.cz </c:v>
                </c:pt>
                <c:pt idx="13">
                  <c:v>Novinky.cz </c:v>
                </c:pt>
                <c:pt idx="14">
                  <c:v>Facebook </c:v>
                </c:pt>
                <c:pt idx="15">
                  <c:v>Blesk.cz </c:v>
                </c:pt>
              </c:strCache>
            </c:strRef>
          </c:cat>
          <c:val>
            <c:numRef>
              <c:f>List1!$B$2:$B$18</c:f>
              <c:numCache>
                <c:formatCode>#,##0.0</c:formatCode>
                <c:ptCount val="17"/>
                <c:pt idx="0">
                  <c:v>-10.199999999999999</c:v>
                </c:pt>
                <c:pt idx="1">
                  <c:v>-3</c:v>
                </c:pt>
                <c:pt idx="2">
                  <c:v>-4.3</c:v>
                </c:pt>
                <c:pt idx="3">
                  <c:v>-3.4</c:v>
                </c:pt>
                <c:pt idx="4">
                  <c:v>-4.5</c:v>
                </c:pt>
                <c:pt idx="5">
                  <c:v>0</c:v>
                </c:pt>
                <c:pt idx="6">
                  <c:v>-59.9</c:v>
                </c:pt>
                <c:pt idx="7">
                  <c:v>-48.1</c:v>
                </c:pt>
                <c:pt idx="8">
                  <c:v>-44.2</c:v>
                </c:pt>
                <c:pt idx="9">
                  <c:v>-26.6</c:v>
                </c:pt>
                <c:pt idx="10">
                  <c:v>-19</c:v>
                </c:pt>
                <c:pt idx="11">
                  <c:v>0</c:v>
                </c:pt>
                <c:pt idx="12">
                  <c:v>-16.899999999999999</c:v>
                </c:pt>
                <c:pt idx="13">
                  <c:v>-28</c:v>
                </c:pt>
                <c:pt idx="14">
                  <c:v>-36.6</c:v>
                </c:pt>
                <c:pt idx="15">
                  <c:v>-5.4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E-47AA-827D-46CE1E3BCC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dLbl>
              <c:idx val="1"/>
              <c:layout>
                <c:manualLayout>
                  <c:x val="-2.9682495229639181E-4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4FC-408E-A7A0-B881228938B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List1!$A$2:$A$18</c:f>
              <c:strCache>
                <c:ptCount val="16"/>
                <c:pt idx="0">
                  <c:v>Blesk </c:v>
                </c:pt>
                <c:pt idx="1">
                  <c:v>Aha </c:v>
                </c:pt>
                <c:pt idx="2">
                  <c:v>Právo </c:v>
                </c:pt>
                <c:pt idx="3">
                  <c:v>Deník </c:v>
                </c:pt>
                <c:pt idx="4">
                  <c:v>MF DNES </c:v>
                </c:pt>
                <c:pt idx="6">
                  <c:v>Nova </c:v>
                </c:pt>
                <c:pt idx="7">
                  <c:v>Prima </c:v>
                </c:pt>
                <c:pt idx="8">
                  <c:v>ČT1 </c:v>
                </c:pt>
                <c:pt idx="9">
                  <c:v>ČT24 </c:v>
                </c:pt>
                <c:pt idx="10">
                  <c:v>TV Barrandov </c:v>
                </c:pt>
                <c:pt idx="12">
                  <c:v>iDnes.cz </c:v>
                </c:pt>
                <c:pt idx="13">
                  <c:v>Novinky.cz </c:v>
                </c:pt>
                <c:pt idx="14">
                  <c:v>Facebook </c:v>
                </c:pt>
                <c:pt idx="15">
                  <c:v>Blesk.cz </c:v>
                </c:pt>
              </c:strCache>
            </c:strRef>
          </c:cat>
          <c:val>
            <c:numRef>
              <c:f>List1!$C$2:$C$18</c:f>
              <c:numCache>
                <c:formatCode>#,##0.0</c:formatCode>
                <c:ptCount val="17"/>
                <c:pt idx="0">
                  <c:v>8</c:v>
                </c:pt>
                <c:pt idx="1">
                  <c:v>2</c:v>
                </c:pt>
                <c:pt idx="2">
                  <c:v>4.5</c:v>
                </c:pt>
                <c:pt idx="3">
                  <c:v>7.1</c:v>
                </c:pt>
                <c:pt idx="4">
                  <c:v>6.2</c:v>
                </c:pt>
                <c:pt idx="6">
                  <c:v>49.7</c:v>
                </c:pt>
                <c:pt idx="7">
                  <c:v>45.5</c:v>
                </c:pt>
                <c:pt idx="8">
                  <c:v>55.6</c:v>
                </c:pt>
                <c:pt idx="9">
                  <c:v>36.1</c:v>
                </c:pt>
                <c:pt idx="10">
                  <c:v>19.600000000000001</c:v>
                </c:pt>
                <c:pt idx="12">
                  <c:v>22.2</c:v>
                </c:pt>
                <c:pt idx="13">
                  <c:v>29.8</c:v>
                </c:pt>
                <c:pt idx="14">
                  <c:v>34.4</c:v>
                </c:pt>
                <c:pt idx="15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E-47AA-827D-46CE1E3BCC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147291136"/>
        <c:axId val="147292928"/>
      </c:barChart>
      <c:catAx>
        <c:axId val="1472911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low"/>
        <c:txPr>
          <a:bodyPr/>
          <a:lstStyle/>
          <a:p>
            <a:pPr>
              <a:defRPr sz="1050">
                <a:solidFill>
                  <a:srgbClr val="0063A2"/>
                </a:solidFill>
              </a:defRPr>
            </a:pPr>
            <a:endParaRPr lang="cs-CZ"/>
          </a:p>
        </c:txPr>
        <c:crossAx val="147292928"/>
        <c:crosses val="autoZero"/>
        <c:auto val="1"/>
        <c:lblAlgn val="ctr"/>
        <c:lblOffset val="1000"/>
        <c:noMultiLvlLbl val="0"/>
      </c:catAx>
      <c:valAx>
        <c:axId val="147292928"/>
        <c:scaling>
          <c:orientation val="minMax"/>
          <c:max val="70"/>
          <c:min val="-70"/>
        </c:scaling>
        <c:delete val="0"/>
        <c:axPos val="b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.0" sourceLinked="1"/>
        <c:majorTickMark val="none"/>
        <c:minorTickMark val="none"/>
        <c:tickLblPos val="none"/>
        <c:spPr>
          <a:ln>
            <a:noFill/>
          </a:ln>
        </c:spPr>
        <c:crossAx val="147291136"/>
        <c:crosses val="max"/>
        <c:crossBetween val="between"/>
        <c:majorUnit val="10"/>
      </c:valAx>
    </c:plotArea>
    <c:legend>
      <c:legendPos val="t"/>
      <c:layout>
        <c:manualLayout>
          <c:xMode val="edge"/>
          <c:yMode val="edge"/>
          <c:x val="0.14731995321039204"/>
          <c:y val="1.3843651759124819E-2"/>
          <c:w val="0.83687707282195545"/>
          <c:h val="4.3126972084512404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9160992700039"/>
          <c:y val="6.2122450571720861E-2"/>
          <c:w val="0.84527325290652089"/>
          <c:h val="0.937877549428279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Muži</c:v>
                </c:pt>
                <c:pt idx="1">
                  <c:v>Ženy</c:v>
                </c:pt>
                <c:pt idx="3">
                  <c:v>18-29 let</c:v>
                </c:pt>
                <c:pt idx="4">
                  <c:v>30-39 let</c:v>
                </c:pt>
                <c:pt idx="5">
                  <c:v>40-49 let</c:v>
                </c:pt>
                <c:pt idx="6">
                  <c:v>50-59 let</c:v>
                </c:pt>
                <c:pt idx="7">
                  <c:v>60-69 let</c:v>
                </c:pt>
                <c:pt idx="8">
                  <c:v>70 let a více</c:v>
                </c:pt>
                <c:pt idx="10">
                  <c:v>Základní</c:v>
                </c:pt>
                <c:pt idx="11">
                  <c:v>Vyučen(a) / SŠ bez maturity</c:v>
                </c:pt>
                <c:pt idx="12">
                  <c:v>SŠ s maturitou</c:v>
                </c:pt>
                <c:pt idx="13">
                  <c:v>Vysokoškolské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14.3</c:v>
                </c:pt>
                <c:pt idx="1">
                  <c:v>14.8</c:v>
                </c:pt>
                <c:pt idx="3">
                  <c:v>12.3</c:v>
                </c:pt>
                <c:pt idx="4">
                  <c:v>16.2</c:v>
                </c:pt>
                <c:pt idx="5">
                  <c:v>15.8</c:v>
                </c:pt>
                <c:pt idx="6">
                  <c:v>20.6</c:v>
                </c:pt>
                <c:pt idx="7">
                  <c:v>9.6999999999999993</c:v>
                </c:pt>
                <c:pt idx="8">
                  <c:v>11.8</c:v>
                </c:pt>
                <c:pt idx="10">
                  <c:v>11</c:v>
                </c:pt>
                <c:pt idx="11">
                  <c:v>15.8</c:v>
                </c:pt>
                <c:pt idx="12">
                  <c:v>12.7</c:v>
                </c:pt>
                <c:pt idx="13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09F-B087-261FA52AA1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Muži</c:v>
                </c:pt>
                <c:pt idx="1">
                  <c:v>Ženy</c:v>
                </c:pt>
                <c:pt idx="3">
                  <c:v>18-29 let</c:v>
                </c:pt>
                <c:pt idx="4">
                  <c:v>30-39 let</c:v>
                </c:pt>
                <c:pt idx="5">
                  <c:v>40-49 let</c:v>
                </c:pt>
                <c:pt idx="6">
                  <c:v>50-59 let</c:v>
                </c:pt>
                <c:pt idx="7">
                  <c:v>60-69 let</c:v>
                </c:pt>
                <c:pt idx="8">
                  <c:v>70 let a více</c:v>
                </c:pt>
                <c:pt idx="10">
                  <c:v>Základní</c:v>
                </c:pt>
                <c:pt idx="11">
                  <c:v>Vyučen(a) / SŠ bez maturity</c:v>
                </c:pt>
                <c:pt idx="12">
                  <c:v>SŠ s maturitou</c:v>
                </c:pt>
                <c:pt idx="13">
                  <c:v>Vysokoškolské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50.5</c:v>
                </c:pt>
                <c:pt idx="1">
                  <c:v>57.1</c:v>
                </c:pt>
                <c:pt idx="3">
                  <c:v>45.3</c:v>
                </c:pt>
                <c:pt idx="4">
                  <c:v>58.7</c:v>
                </c:pt>
                <c:pt idx="5">
                  <c:v>58.8</c:v>
                </c:pt>
                <c:pt idx="6">
                  <c:v>49.2</c:v>
                </c:pt>
                <c:pt idx="7">
                  <c:v>55.3</c:v>
                </c:pt>
                <c:pt idx="8">
                  <c:v>52.9</c:v>
                </c:pt>
                <c:pt idx="10">
                  <c:v>52.3</c:v>
                </c:pt>
                <c:pt idx="11">
                  <c:v>52.6</c:v>
                </c:pt>
                <c:pt idx="12">
                  <c:v>56.3</c:v>
                </c:pt>
                <c:pt idx="13">
                  <c:v>52.2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9-409F-B087-261FA52AA1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Muži</c:v>
                </c:pt>
                <c:pt idx="1">
                  <c:v>Ženy</c:v>
                </c:pt>
                <c:pt idx="3">
                  <c:v>18-29 let</c:v>
                </c:pt>
                <c:pt idx="4">
                  <c:v>30-39 let</c:v>
                </c:pt>
                <c:pt idx="5">
                  <c:v>40-49 let</c:v>
                </c:pt>
                <c:pt idx="6">
                  <c:v>50-59 let</c:v>
                </c:pt>
                <c:pt idx="7">
                  <c:v>60-69 let</c:v>
                </c:pt>
                <c:pt idx="8">
                  <c:v>70 let a více</c:v>
                </c:pt>
                <c:pt idx="10">
                  <c:v>Základní</c:v>
                </c:pt>
                <c:pt idx="11">
                  <c:v>Vyučen(a) / SŠ bez maturity</c:v>
                </c:pt>
                <c:pt idx="12">
                  <c:v>SŠ s maturitou</c:v>
                </c:pt>
                <c:pt idx="13">
                  <c:v>Vysokoškolské</c:v>
                </c:pt>
              </c:strCache>
            </c:strRef>
          </c:cat>
          <c:val>
            <c:numRef>
              <c:f>List1!$D$2:$D$15</c:f>
              <c:numCache>
                <c:formatCode>General</c:formatCode>
                <c:ptCount val="14"/>
                <c:pt idx="0">
                  <c:v>35.200000000000003</c:v>
                </c:pt>
                <c:pt idx="1">
                  <c:v>28.1</c:v>
                </c:pt>
                <c:pt idx="3">
                  <c:v>42.5</c:v>
                </c:pt>
                <c:pt idx="4">
                  <c:v>25.1</c:v>
                </c:pt>
                <c:pt idx="5">
                  <c:v>25.4</c:v>
                </c:pt>
                <c:pt idx="6">
                  <c:v>30.2</c:v>
                </c:pt>
                <c:pt idx="7">
                  <c:v>35</c:v>
                </c:pt>
                <c:pt idx="8">
                  <c:v>35.299999999999997</c:v>
                </c:pt>
                <c:pt idx="10">
                  <c:v>36.700000000000003</c:v>
                </c:pt>
                <c:pt idx="11">
                  <c:v>31.6</c:v>
                </c:pt>
                <c:pt idx="12">
                  <c:v>31</c:v>
                </c:pt>
                <c:pt idx="13">
                  <c:v>30.5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58-4D9B-85A3-522458F4D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7334400"/>
        <c:axId val="227422208"/>
      </c:barChart>
      <c:catAx>
        <c:axId val="22733440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227422208"/>
        <c:crosses val="autoZero"/>
        <c:auto val="1"/>
        <c:lblAlgn val="ctr"/>
        <c:lblOffset val="100"/>
        <c:noMultiLvlLbl val="0"/>
      </c:catAx>
      <c:valAx>
        <c:axId val="227422208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733440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1613033996455"/>
          <c:y val="1.2635217438328797E-3"/>
          <c:w val="0.77685625260765745"/>
          <c:h val="5.2612017042583406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6736339665627565"/>
          <c:y val="7.8815952039016784E-2"/>
          <c:w val="0.63263660334372429"/>
          <c:h val="0.912857591963939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ČSSD</c:v>
                </c:pt>
                <c:pt idx="1">
                  <c:v>ANO</c:v>
                </c:pt>
                <c:pt idx="2">
                  <c:v>TOP09 + Starostové</c:v>
                </c:pt>
                <c:pt idx="3">
                  <c:v>KSČM</c:v>
                </c:pt>
                <c:pt idx="4">
                  <c:v>ODS</c:v>
                </c:pt>
                <c:pt idx="5">
                  <c:v>KDU-ČSL</c:v>
                </c:pt>
                <c:pt idx="6">
                  <c:v>Úsvit přímé demokracie Tomia Okamury</c:v>
                </c:pt>
                <c:pt idx="7">
                  <c:v>Jiná strana</c:v>
                </c:pt>
                <c:pt idx="8">
                  <c:v>Nepamatuje si, koho volil(a)</c:v>
                </c:pt>
                <c:pt idx="9">
                  <c:v>Nemohl(a) jsem se zúčastnit – nebylo mi 18 let</c:v>
                </c:pt>
                <c:pt idx="10">
                  <c:v>Nezúčastnil(a) jsem se</c:v>
                </c:pt>
                <c:pt idx="12">
                  <c:v>Ano, volil(a) jsem Miloše Zemana</c:v>
                </c:pt>
                <c:pt idx="13">
                  <c:v>Ano, volil(a) jsem Karla Schwarzenberga</c:v>
                </c:pt>
                <c:pt idx="14">
                  <c:v>Není si jistá / jistý – nepamatuje si, jak volil(a)</c:v>
                </c:pt>
                <c:pt idx="15">
                  <c:v>Nemohl(a) jsem se zúčastnit – nebylo mi 18 let</c:v>
                </c:pt>
                <c:pt idx="16">
                  <c:v>Nezúčastnil(a) jsem se</c:v>
                </c:pt>
              </c:strCache>
            </c:strRef>
          </c:cat>
          <c:val>
            <c:numRef>
              <c:f>List1!$B$2:$B$18</c:f>
              <c:numCache>
                <c:formatCode>General</c:formatCode>
                <c:ptCount val="17"/>
                <c:pt idx="0">
                  <c:v>7.8</c:v>
                </c:pt>
                <c:pt idx="1">
                  <c:v>14.2</c:v>
                </c:pt>
                <c:pt idx="2">
                  <c:v>19.600000000000001</c:v>
                </c:pt>
                <c:pt idx="3">
                  <c:v>12.6</c:v>
                </c:pt>
                <c:pt idx="4">
                  <c:v>15.2</c:v>
                </c:pt>
                <c:pt idx="5">
                  <c:v>16.899999999999999</c:v>
                </c:pt>
                <c:pt idx="6">
                  <c:v>5.0999999999999996</c:v>
                </c:pt>
                <c:pt idx="7" formatCode="0.0">
                  <c:v>17.766666666666666</c:v>
                </c:pt>
                <c:pt idx="8">
                  <c:v>22.4</c:v>
                </c:pt>
                <c:pt idx="9">
                  <c:v>6.5</c:v>
                </c:pt>
                <c:pt idx="10">
                  <c:v>16.100000000000001</c:v>
                </c:pt>
                <c:pt idx="12">
                  <c:v>12.5</c:v>
                </c:pt>
                <c:pt idx="13">
                  <c:v>16.5</c:v>
                </c:pt>
                <c:pt idx="14">
                  <c:v>33.299999999999997</c:v>
                </c:pt>
                <c:pt idx="15">
                  <c:v>8.4</c:v>
                </c:pt>
                <c:pt idx="16">
                  <c:v>15.8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F-43C6-B4A9-3B9BA69C8D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ČSSD</c:v>
                </c:pt>
                <c:pt idx="1">
                  <c:v>ANO</c:v>
                </c:pt>
                <c:pt idx="2">
                  <c:v>TOP09 + Starostové</c:v>
                </c:pt>
                <c:pt idx="3">
                  <c:v>KSČM</c:v>
                </c:pt>
                <c:pt idx="4">
                  <c:v>ODS</c:v>
                </c:pt>
                <c:pt idx="5">
                  <c:v>KDU-ČSL</c:v>
                </c:pt>
                <c:pt idx="6">
                  <c:v>Úsvit přímé demokracie Tomia Okamury</c:v>
                </c:pt>
                <c:pt idx="7">
                  <c:v>Jiná strana</c:v>
                </c:pt>
                <c:pt idx="8">
                  <c:v>Nepamatuje si, koho volil(a)</c:v>
                </c:pt>
                <c:pt idx="9">
                  <c:v>Nemohl(a) jsem se zúčastnit – nebylo mi 18 let</c:v>
                </c:pt>
                <c:pt idx="10">
                  <c:v>Nezúčastnil(a) jsem se</c:v>
                </c:pt>
                <c:pt idx="12">
                  <c:v>Ano, volil(a) jsem Miloše Zemana</c:v>
                </c:pt>
                <c:pt idx="13">
                  <c:v>Ano, volil(a) jsem Karla Schwarzenberga</c:v>
                </c:pt>
                <c:pt idx="14">
                  <c:v>Není si jistá / jistý – nepamatuje si, jak volil(a)</c:v>
                </c:pt>
                <c:pt idx="15">
                  <c:v>Nemohl(a) jsem se zúčastnit – nebylo mi 18 let</c:v>
                </c:pt>
                <c:pt idx="16">
                  <c:v>Nezúčastnil(a) jsem se</c:v>
                </c:pt>
              </c:strCache>
            </c:strRef>
          </c:cat>
          <c:val>
            <c:numRef>
              <c:f>List1!$C$2:$C$18</c:f>
              <c:numCache>
                <c:formatCode>General</c:formatCode>
                <c:ptCount val="17"/>
                <c:pt idx="0">
                  <c:v>55.3</c:v>
                </c:pt>
                <c:pt idx="1">
                  <c:v>60.5</c:v>
                </c:pt>
                <c:pt idx="2">
                  <c:v>63</c:v>
                </c:pt>
                <c:pt idx="3">
                  <c:v>53.1</c:v>
                </c:pt>
                <c:pt idx="4">
                  <c:v>64.7</c:v>
                </c:pt>
                <c:pt idx="5">
                  <c:v>64.599999999999994</c:v>
                </c:pt>
                <c:pt idx="6">
                  <c:v>50.6</c:v>
                </c:pt>
                <c:pt idx="7" formatCode="0.0">
                  <c:v>57.800000000000004</c:v>
                </c:pt>
                <c:pt idx="8">
                  <c:v>55.4</c:v>
                </c:pt>
                <c:pt idx="9">
                  <c:v>43.7</c:v>
                </c:pt>
                <c:pt idx="10">
                  <c:v>47.8</c:v>
                </c:pt>
                <c:pt idx="12">
                  <c:v>52.5</c:v>
                </c:pt>
                <c:pt idx="13">
                  <c:v>65.099999999999994</c:v>
                </c:pt>
                <c:pt idx="14">
                  <c:v>50.6</c:v>
                </c:pt>
                <c:pt idx="15">
                  <c:v>46</c:v>
                </c:pt>
                <c:pt idx="16">
                  <c:v>48.4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F-43C6-B4A9-3B9BA69C8D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List1!$A$2:$A$18</c:f>
              <c:strCache>
                <c:ptCount val="17"/>
                <c:pt idx="0">
                  <c:v>ČSSD</c:v>
                </c:pt>
                <c:pt idx="1">
                  <c:v>ANO</c:v>
                </c:pt>
                <c:pt idx="2">
                  <c:v>TOP09 + Starostové</c:v>
                </c:pt>
                <c:pt idx="3">
                  <c:v>KSČM</c:v>
                </c:pt>
                <c:pt idx="4">
                  <c:v>ODS</c:v>
                </c:pt>
                <c:pt idx="5">
                  <c:v>KDU-ČSL</c:v>
                </c:pt>
                <c:pt idx="6">
                  <c:v>Úsvit přímé demokracie Tomia Okamury</c:v>
                </c:pt>
                <c:pt idx="7">
                  <c:v>Jiná strana</c:v>
                </c:pt>
                <c:pt idx="8">
                  <c:v>Nepamatuje si, koho volil(a)</c:v>
                </c:pt>
                <c:pt idx="9">
                  <c:v>Nemohl(a) jsem se zúčastnit – nebylo mi 18 let</c:v>
                </c:pt>
                <c:pt idx="10">
                  <c:v>Nezúčastnil(a) jsem se</c:v>
                </c:pt>
                <c:pt idx="12">
                  <c:v>Ano, volil(a) jsem Miloše Zemana</c:v>
                </c:pt>
                <c:pt idx="13">
                  <c:v>Ano, volil(a) jsem Karla Schwarzenberga</c:v>
                </c:pt>
                <c:pt idx="14">
                  <c:v>Není si jistá / jistý – nepamatuje si, jak volil(a)</c:v>
                </c:pt>
                <c:pt idx="15">
                  <c:v>Nemohl(a) jsem se zúčastnit – nebylo mi 18 let</c:v>
                </c:pt>
                <c:pt idx="16">
                  <c:v>Nezúčastnil(a) jsem se</c:v>
                </c:pt>
              </c:strCache>
            </c:strRef>
          </c:cat>
          <c:val>
            <c:numRef>
              <c:f>List1!$D$2:$D$18</c:f>
              <c:numCache>
                <c:formatCode>General</c:formatCode>
                <c:ptCount val="17"/>
                <c:pt idx="0">
                  <c:v>36.9</c:v>
                </c:pt>
                <c:pt idx="1">
                  <c:v>25.3</c:v>
                </c:pt>
                <c:pt idx="2">
                  <c:v>17.3</c:v>
                </c:pt>
                <c:pt idx="3">
                  <c:v>34.200000000000003</c:v>
                </c:pt>
                <c:pt idx="4">
                  <c:v>20.100000000000001</c:v>
                </c:pt>
                <c:pt idx="5">
                  <c:v>18.5</c:v>
                </c:pt>
                <c:pt idx="6">
                  <c:v>44.3</c:v>
                </c:pt>
                <c:pt idx="7" formatCode="0.0">
                  <c:v>24.433333333333334</c:v>
                </c:pt>
                <c:pt idx="8">
                  <c:v>22.3</c:v>
                </c:pt>
                <c:pt idx="9">
                  <c:v>49.8</c:v>
                </c:pt>
                <c:pt idx="10">
                  <c:v>36.1</c:v>
                </c:pt>
                <c:pt idx="12">
                  <c:v>35</c:v>
                </c:pt>
                <c:pt idx="13">
                  <c:v>18.399999999999999</c:v>
                </c:pt>
                <c:pt idx="14">
                  <c:v>16</c:v>
                </c:pt>
                <c:pt idx="15">
                  <c:v>45.6</c:v>
                </c:pt>
                <c:pt idx="16">
                  <c:v>35.799999999999997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F-43C6-B4A9-3B9BA69C8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7464320"/>
        <c:axId val="227465856"/>
      </c:barChart>
      <c:catAx>
        <c:axId val="22746432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227465856"/>
        <c:crosses val="autoZero"/>
        <c:auto val="1"/>
        <c:lblAlgn val="ctr"/>
        <c:lblOffset val="100"/>
        <c:noMultiLvlLbl val="0"/>
      </c:catAx>
      <c:valAx>
        <c:axId val="22746585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2274643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78181654155863"/>
          <c:y val="2.3654510048976011E-2"/>
          <c:w val="0.65843625005901318"/>
          <c:h val="3.451664864640016E-2"/>
        </c:manualLayout>
      </c:layout>
      <c:overlay val="0"/>
      <c:txPr>
        <a:bodyPr/>
        <a:lstStyle/>
        <a:p>
          <a:pPr>
            <a:defRPr sz="110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81277546321291"/>
          <c:y val="7.8815952039016784E-2"/>
          <c:w val="0.86118722453678709"/>
          <c:h val="0.91285759196393979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List1!$A$2:$A$21</c:f>
              <c:strCache>
                <c:ptCount val="20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  <c:pt idx="15">
                  <c:v>Do 999 obyvatel</c:v>
                </c:pt>
                <c:pt idx="16">
                  <c:v>1 000 - 4 999</c:v>
                </c:pt>
                <c:pt idx="17">
                  <c:v>5 000 - 19 999</c:v>
                </c:pt>
                <c:pt idx="18">
                  <c:v>20 000 - 99 999</c:v>
                </c:pt>
                <c:pt idx="19">
                  <c:v>100 000 a více</c:v>
                </c:pt>
              </c:strCache>
            </c:strRef>
          </c:cat>
          <c:val>
            <c:numRef>
              <c:f>List1!$B$2:$B$21</c:f>
              <c:numCache>
                <c:formatCode>General</c:formatCode>
                <c:ptCount val="20"/>
                <c:pt idx="0">
                  <c:v>18.899999999999999</c:v>
                </c:pt>
                <c:pt idx="1">
                  <c:v>10.8</c:v>
                </c:pt>
                <c:pt idx="2">
                  <c:v>4.7</c:v>
                </c:pt>
                <c:pt idx="3">
                  <c:v>23.3</c:v>
                </c:pt>
                <c:pt idx="4">
                  <c:v>14.9</c:v>
                </c:pt>
                <c:pt idx="5">
                  <c:v>10</c:v>
                </c:pt>
                <c:pt idx="6">
                  <c:v>4.5999999999999996</c:v>
                </c:pt>
                <c:pt idx="7">
                  <c:v>10.9</c:v>
                </c:pt>
                <c:pt idx="8">
                  <c:v>19.8</c:v>
                </c:pt>
                <c:pt idx="9">
                  <c:v>24.8</c:v>
                </c:pt>
                <c:pt idx="10">
                  <c:v>20.6</c:v>
                </c:pt>
                <c:pt idx="11">
                  <c:v>14.5</c:v>
                </c:pt>
                <c:pt idx="12">
                  <c:v>9.4</c:v>
                </c:pt>
                <c:pt idx="13">
                  <c:v>14.1</c:v>
                </c:pt>
                <c:pt idx="14">
                  <c:v>0</c:v>
                </c:pt>
                <c:pt idx="15">
                  <c:v>14.9</c:v>
                </c:pt>
                <c:pt idx="16">
                  <c:v>14.6</c:v>
                </c:pt>
                <c:pt idx="17">
                  <c:v>10.5</c:v>
                </c:pt>
                <c:pt idx="18">
                  <c:v>15.5</c:v>
                </c:pt>
                <c:pt idx="19">
                  <c:v>16.600000000000001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8F-43C6-B4A9-3B9BA69C8D82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List1!$A$2:$A$21</c:f>
              <c:strCache>
                <c:ptCount val="20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  <c:pt idx="15">
                  <c:v>Do 999 obyvatel</c:v>
                </c:pt>
                <c:pt idx="16">
                  <c:v>1 000 - 4 999</c:v>
                </c:pt>
                <c:pt idx="17">
                  <c:v>5 000 - 19 999</c:v>
                </c:pt>
                <c:pt idx="18">
                  <c:v>20 000 - 99 999</c:v>
                </c:pt>
                <c:pt idx="19">
                  <c:v>100 000 a více</c:v>
                </c:pt>
              </c:strCache>
            </c:strRef>
          </c:cat>
          <c:val>
            <c:numRef>
              <c:f>List1!$C$2:$C$21</c:f>
              <c:numCache>
                <c:formatCode>General</c:formatCode>
                <c:ptCount val="20"/>
                <c:pt idx="0">
                  <c:v>46.3</c:v>
                </c:pt>
                <c:pt idx="1">
                  <c:v>56.9</c:v>
                </c:pt>
                <c:pt idx="2">
                  <c:v>52.1</c:v>
                </c:pt>
                <c:pt idx="3">
                  <c:v>48</c:v>
                </c:pt>
                <c:pt idx="4">
                  <c:v>67.8</c:v>
                </c:pt>
                <c:pt idx="5">
                  <c:v>54</c:v>
                </c:pt>
                <c:pt idx="6">
                  <c:v>70.8</c:v>
                </c:pt>
                <c:pt idx="7">
                  <c:v>43</c:v>
                </c:pt>
                <c:pt idx="8">
                  <c:v>57.5</c:v>
                </c:pt>
                <c:pt idx="9">
                  <c:v>42.7</c:v>
                </c:pt>
                <c:pt idx="10">
                  <c:v>45.3</c:v>
                </c:pt>
                <c:pt idx="11">
                  <c:v>66.400000000000006</c:v>
                </c:pt>
                <c:pt idx="12">
                  <c:v>55.8</c:v>
                </c:pt>
                <c:pt idx="13">
                  <c:v>61.1</c:v>
                </c:pt>
                <c:pt idx="15">
                  <c:v>52.7</c:v>
                </c:pt>
                <c:pt idx="16">
                  <c:v>51.9</c:v>
                </c:pt>
                <c:pt idx="17">
                  <c:v>64.099999999999994</c:v>
                </c:pt>
                <c:pt idx="18">
                  <c:v>52.5</c:v>
                </c:pt>
                <c:pt idx="19">
                  <c:v>49.8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8F-43C6-B4A9-3B9BA69C8D82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List1!$A$2:$A$21</c:f>
              <c:strCache>
                <c:ptCount val="20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  <c:pt idx="15">
                  <c:v>Do 999 obyvatel</c:v>
                </c:pt>
                <c:pt idx="16">
                  <c:v>1 000 - 4 999</c:v>
                </c:pt>
                <c:pt idx="17">
                  <c:v>5 000 - 19 999</c:v>
                </c:pt>
                <c:pt idx="18">
                  <c:v>20 000 - 99 999</c:v>
                </c:pt>
                <c:pt idx="19">
                  <c:v>100 000 a více</c:v>
                </c:pt>
              </c:strCache>
            </c:strRef>
          </c:cat>
          <c:val>
            <c:numRef>
              <c:f>List1!$D$2:$D$21</c:f>
              <c:numCache>
                <c:formatCode>General</c:formatCode>
                <c:ptCount val="20"/>
                <c:pt idx="0">
                  <c:v>34.700000000000003</c:v>
                </c:pt>
                <c:pt idx="1">
                  <c:v>32.299999999999997</c:v>
                </c:pt>
                <c:pt idx="2">
                  <c:v>43.3</c:v>
                </c:pt>
                <c:pt idx="3">
                  <c:v>28.7</c:v>
                </c:pt>
                <c:pt idx="4">
                  <c:v>17.3</c:v>
                </c:pt>
                <c:pt idx="5">
                  <c:v>36.1</c:v>
                </c:pt>
                <c:pt idx="6">
                  <c:v>24.6</c:v>
                </c:pt>
                <c:pt idx="7">
                  <c:v>46.1</c:v>
                </c:pt>
                <c:pt idx="8">
                  <c:v>22.7</c:v>
                </c:pt>
                <c:pt idx="9">
                  <c:v>32.4</c:v>
                </c:pt>
                <c:pt idx="10">
                  <c:v>34</c:v>
                </c:pt>
                <c:pt idx="11">
                  <c:v>19.100000000000001</c:v>
                </c:pt>
                <c:pt idx="12">
                  <c:v>34.700000000000003</c:v>
                </c:pt>
                <c:pt idx="13">
                  <c:v>24.8</c:v>
                </c:pt>
                <c:pt idx="15">
                  <c:v>32.4</c:v>
                </c:pt>
                <c:pt idx="16">
                  <c:v>33.5</c:v>
                </c:pt>
                <c:pt idx="17">
                  <c:v>25.4</c:v>
                </c:pt>
                <c:pt idx="18">
                  <c:v>32</c:v>
                </c:pt>
                <c:pt idx="19">
                  <c:v>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8F-43C6-B4A9-3B9BA69C8D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7215104"/>
        <c:axId val="147216640"/>
      </c:barChart>
      <c:catAx>
        <c:axId val="1472151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147216640"/>
        <c:crosses val="autoZero"/>
        <c:auto val="1"/>
        <c:lblAlgn val="ctr"/>
        <c:lblOffset val="100"/>
        <c:noMultiLvlLbl val="0"/>
      </c:catAx>
      <c:valAx>
        <c:axId val="1472166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high"/>
        <c:crossAx val="1472151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7078181654155863"/>
          <c:y val="2.3654510048976011E-2"/>
          <c:w val="0.65843625005901318"/>
          <c:h val="3.451664864640016E-2"/>
        </c:manualLayout>
      </c:layout>
      <c:overlay val="0"/>
      <c:txPr>
        <a:bodyPr/>
        <a:lstStyle/>
        <a:p>
          <a:pPr>
            <a:defRPr sz="110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9160992700039"/>
          <c:y val="6.2122450571720861E-2"/>
          <c:w val="0.84527325290652089"/>
          <c:h val="0.937877549428279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29.3</c:v>
                </c:pt>
                <c:pt idx="1">
                  <c:v>26.8</c:v>
                </c:pt>
                <c:pt idx="2">
                  <c:v>26.9</c:v>
                </c:pt>
                <c:pt idx="3">
                  <c:v>38</c:v>
                </c:pt>
                <c:pt idx="4">
                  <c:v>36.5</c:v>
                </c:pt>
                <c:pt idx="5">
                  <c:v>21.5</c:v>
                </c:pt>
                <c:pt idx="6">
                  <c:v>11.2</c:v>
                </c:pt>
                <c:pt idx="7">
                  <c:v>18.5</c:v>
                </c:pt>
                <c:pt idx="8">
                  <c:v>33.1</c:v>
                </c:pt>
                <c:pt idx="9">
                  <c:v>42.3</c:v>
                </c:pt>
                <c:pt idx="10">
                  <c:v>35.1</c:v>
                </c:pt>
                <c:pt idx="11">
                  <c:v>33.9</c:v>
                </c:pt>
                <c:pt idx="12">
                  <c:v>23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09F-B087-261FA52AA1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55.5</c:v>
                </c:pt>
                <c:pt idx="1">
                  <c:v>54.1</c:v>
                </c:pt>
                <c:pt idx="2">
                  <c:v>48.9</c:v>
                </c:pt>
                <c:pt idx="3">
                  <c:v>41.8</c:v>
                </c:pt>
                <c:pt idx="4">
                  <c:v>49.7</c:v>
                </c:pt>
                <c:pt idx="5">
                  <c:v>51.4</c:v>
                </c:pt>
                <c:pt idx="6">
                  <c:v>68</c:v>
                </c:pt>
                <c:pt idx="7">
                  <c:v>48.8</c:v>
                </c:pt>
                <c:pt idx="8">
                  <c:v>44.2</c:v>
                </c:pt>
                <c:pt idx="9">
                  <c:v>36.700000000000003</c:v>
                </c:pt>
                <c:pt idx="10">
                  <c:v>44</c:v>
                </c:pt>
                <c:pt idx="11">
                  <c:v>52.7</c:v>
                </c:pt>
                <c:pt idx="12">
                  <c:v>50.9</c:v>
                </c:pt>
                <c:pt idx="13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9-409F-B087-261FA52AA1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List1!$D$2:$D$15</c:f>
              <c:numCache>
                <c:formatCode>General</c:formatCode>
                <c:ptCount val="14"/>
                <c:pt idx="0">
                  <c:v>15.3</c:v>
                </c:pt>
                <c:pt idx="1">
                  <c:v>19.100000000000001</c:v>
                </c:pt>
                <c:pt idx="2">
                  <c:v>24.1</c:v>
                </c:pt>
                <c:pt idx="3">
                  <c:v>20.3</c:v>
                </c:pt>
                <c:pt idx="4">
                  <c:v>13.9</c:v>
                </c:pt>
                <c:pt idx="5">
                  <c:v>27.1</c:v>
                </c:pt>
                <c:pt idx="6">
                  <c:v>20.8</c:v>
                </c:pt>
                <c:pt idx="7">
                  <c:v>32.700000000000003</c:v>
                </c:pt>
                <c:pt idx="8">
                  <c:v>22.7</c:v>
                </c:pt>
                <c:pt idx="9">
                  <c:v>21</c:v>
                </c:pt>
                <c:pt idx="10">
                  <c:v>20.8</c:v>
                </c:pt>
                <c:pt idx="11">
                  <c:v>13.4</c:v>
                </c:pt>
                <c:pt idx="12">
                  <c:v>26.1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B4-49EE-8C56-17DDAE845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47253504"/>
        <c:axId val="147075072"/>
      </c:barChart>
      <c:catAx>
        <c:axId val="14725350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147075072"/>
        <c:crosses val="autoZero"/>
        <c:auto val="1"/>
        <c:lblAlgn val="ctr"/>
        <c:lblOffset val="100"/>
        <c:noMultiLvlLbl val="0"/>
      </c:catAx>
      <c:valAx>
        <c:axId val="147075072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4725350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1613033996455"/>
          <c:y val="1.2635217438328797E-3"/>
          <c:w val="0.77685625260765745"/>
          <c:h val="5.2612017042583406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9160992700039"/>
          <c:y val="6.2122450571720861E-2"/>
          <c:w val="0.84527325290652089"/>
          <c:h val="0.937877549428279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54.7</c:v>
                </c:pt>
                <c:pt idx="1">
                  <c:v>57</c:v>
                </c:pt>
                <c:pt idx="2">
                  <c:v>38.299999999999997</c:v>
                </c:pt>
                <c:pt idx="3">
                  <c:v>62.5</c:v>
                </c:pt>
                <c:pt idx="4">
                  <c:v>52.6</c:v>
                </c:pt>
                <c:pt idx="5">
                  <c:v>53.6</c:v>
                </c:pt>
                <c:pt idx="6">
                  <c:v>40.1</c:v>
                </c:pt>
                <c:pt idx="7">
                  <c:v>55.1</c:v>
                </c:pt>
                <c:pt idx="8">
                  <c:v>65.400000000000006</c:v>
                </c:pt>
                <c:pt idx="9">
                  <c:v>51.4</c:v>
                </c:pt>
                <c:pt idx="10">
                  <c:v>65.099999999999994</c:v>
                </c:pt>
                <c:pt idx="11">
                  <c:v>61.1</c:v>
                </c:pt>
                <c:pt idx="12">
                  <c:v>64.8</c:v>
                </c:pt>
                <c:pt idx="13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09F-B087-261FA52AA1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36.4</c:v>
                </c:pt>
                <c:pt idx="1">
                  <c:v>36.9</c:v>
                </c:pt>
                <c:pt idx="2">
                  <c:v>57.8</c:v>
                </c:pt>
                <c:pt idx="3">
                  <c:v>33.299999999999997</c:v>
                </c:pt>
                <c:pt idx="4">
                  <c:v>35.9</c:v>
                </c:pt>
                <c:pt idx="5">
                  <c:v>37.5</c:v>
                </c:pt>
                <c:pt idx="6">
                  <c:v>53.5</c:v>
                </c:pt>
                <c:pt idx="7">
                  <c:v>31.8</c:v>
                </c:pt>
                <c:pt idx="8">
                  <c:v>23</c:v>
                </c:pt>
                <c:pt idx="9">
                  <c:v>41.1</c:v>
                </c:pt>
                <c:pt idx="10">
                  <c:v>26.3</c:v>
                </c:pt>
                <c:pt idx="11">
                  <c:v>33.799999999999997</c:v>
                </c:pt>
                <c:pt idx="12">
                  <c:v>31.4</c:v>
                </c:pt>
                <c:pt idx="13">
                  <c:v>40.200000000000003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9-409F-B087-261FA52AA1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List1!$D$2:$D$15</c:f>
              <c:numCache>
                <c:formatCode>General</c:formatCode>
                <c:ptCount val="14"/>
                <c:pt idx="0">
                  <c:v>8.9</c:v>
                </c:pt>
                <c:pt idx="1">
                  <c:v>6.1</c:v>
                </c:pt>
                <c:pt idx="2">
                  <c:v>3.9</c:v>
                </c:pt>
                <c:pt idx="3">
                  <c:v>4.2</c:v>
                </c:pt>
                <c:pt idx="4">
                  <c:v>11.4</c:v>
                </c:pt>
                <c:pt idx="5">
                  <c:v>8.8000000000000007</c:v>
                </c:pt>
                <c:pt idx="6">
                  <c:v>6.3</c:v>
                </c:pt>
                <c:pt idx="7">
                  <c:v>13.1</c:v>
                </c:pt>
                <c:pt idx="8">
                  <c:v>11.6</c:v>
                </c:pt>
                <c:pt idx="9">
                  <c:v>7.5</c:v>
                </c:pt>
                <c:pt idx="10">
                  <c:v>8.6</c:v>
                </c:pt>
                <c:pt idx="11">
                  <c:v>5.0999999999999996</c:v>
                </c:pt>
                <c:pt idx="12">
                  <c:v>3.7</c:v>
                </c:pt>
                <c:pt idx="13">
                  <c:v>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59-4E3D-B1BC-9C8FCAF06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73101824"/>
        <c:axId val="173103360"/>
      </c:barChart>
      <c:catAx>
        <c:axId val="17310182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173103360"/>
        <c:crosses val="autoZero"/>
        <c:auto val="1"/>
        <c:lblAlgn val="ctr"/>
        <c:lblOffset val="100"/>
        <c:noMultiLvlLbl val="0"/>
      </c:catAx>
      <c:valAx>
        <c:axId val="173103360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173101824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1613033996455"/>
          <c:y val="1.2635217438328797E-3"/>
          <c:w val="0.77685625260765745"/>
          <c:h val="5.2612017042583406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815029847777789"/>
          <c:y val="6.1518636872775444E-2"/>
          <c:w val="0.6448542145072832"/>
          <c:h val="0.65124613124817465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4780-4A72-82BE-3E5DF4DCB788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3-4780-4A72-82BE-3E5DF4DCB788}"/>
              </c:ext>
            </c:extLst>
          </c:dPt>
          <c:dPt>
            <c:idx val="2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5-4780-4A72-82BE-3E5DF4DCB788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7-4780-4A72-82BE-3E5DF4DCB788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9-4780-4A72-82BE-3E5DF4DCB788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A-4780-4A72-82BE-3E5DF4DCB788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B-4780-4A72-82BE-3E5DF4DCB788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C-4780-4A72-82BE-3E5DF4DCB788}"/>
              </c:ext>
            </c:extLst>
          </c:dPt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80-4A72-82BE-3E5DF4DCB78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List1!$A$2:$A$4</c:f>
              <c:strCache>
                <c:ptCount val="3"/>
                <c:pt idx="0">
                  <c:v>Vyhranění PRO</c:v>
                </c:pt>
                <c:pt idx="1">
                  <c:v>Oslovitelní</c:v>
                </c:pt>
                <c:pt idx="2">
                  <c:v>Vyhranění PROTI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14.5224171539961</c:v>
                </c:pt>
                <c:pt idx="1">
                  <c:v>53.898635477582843</c:v>
                </c:pt>
                <c:pt idx="2">
                  <c:v>31.578947368421051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780-4A72-82BE-3E5DF4DC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b"/>
      <c:layout>
        <c:manualLayout>
          <c:xMode val="edge"/>
          <c:yMode val="edge"/>
          <c:x val="0.35800993275146431"/>
          <c:y val="0.76588742453727432"/>
          <c:w val="0.38488048044580592"/>
          <c:h val="0.23411257546272571"/>
        </c:manualLayout>
      </c:layout>
      <c:overlay val="0"/>
      <c:txPr>
        <a:bodyPr/>
        <a:lstStyle/>
        <a:p>
          <a:pPr>
            <a:defRPr sz="1050" b="0">
              <a:solidFill>
                <a:schemeClr val="accent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819160992700039"/>
          <c:y val="6.2122450571720861E-2"/>
          <c:w val="0.84527325290652089"/>
          <c:h val="0.937877549428279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List1!$B$2:$B$15</c:f>
              <c:numCache>
                <c:formatCode>General</c:formatCode>
                <c:ptCount val="14"/>
                <c:pt idx="0">
                  <c:v>32</c:v>
                </c:pt>
                <c:pt idx="1">
                  <c:v>27.5</c:v>
                </c:pt>
                <c:pt idx="2">
                  <c:v>24.5</c:v>
                </c:pt>
                <c:pt idx="3">
                  <c:v>47.7</c:v>
                </c:pt>
                <c:pt idx="4">
                  <c:v>24</c:v>
                </c:pt>
                <c:pt idx="5">
                  <c:v>43.4</c:v>
                </c:pt>
                <c:pt idx="6">
                  <c:v>28</c:v>
                </c:pt>
                <c:pt idx="7">
                  <c:v>33.200000000000003</c:v>
                </c:pt>
                <c:pt idx="8">
                  <c:v>43.1</c:v>
                </c:pt>
                <c:pt idx="9">
                  <c:v>37.6</c:v>
                </c:pt>
                <c:pt idx="10">
                  <c:v>38.4</c:v>
                </c:pt>
                <c:pt idx="11">
                  <c:v>33.9</c:v>
                </c:pt>
                <c:pt idx="12">
                  <c:v>40.9</c:v>
                </c:pt>
                <c:pt idx="13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09F-B087-261FA52AA1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List1!$C$2:$C$15</c:f>
              <c:numCache>
                <c:formatCode>General</c:formatCode>
                <c:ptCount val="14"/>
                <c:pt idx="0">
                  <c:v>47.1</c:v>
                </c:pt>
                <c:pt idx="1">
                  <c:v>47.9</c:v>
                </c:pt>
                <c:pt idx="2">
                  <c:v>47.9</c:v>
                </c:pt>
                <c:pt idx="3">
                  <c:v>45.1</c:v>
                </c:pt>
                <c:pt idx="4">
                  <c:v>62.1</c:v>
                </c:pt>
                <c:pt idx="5">
                  <c:v>43.7</c:v>
                </c:pt>
                <c:pt idx="6">
                  <c:v>58.4</c:v>
                </c:pt>
                <c:pt idx="7">
                  <c:v>29.2</c:v>
                </c:pt>
                <c:pt idx="8">
                  <c:v>47.2</c:v>
                </c:pt>
                <c:pt idx="9">
                  <c:v>36.1</c:v>
                </c:pt>
                <c:pt idx="10">
                  <c:v>43</c:v>
                </c:pt>
                <c:pt idx="11">
                  <c:v>55.2</c:v>
                </c:pt>
                <c:pt idx="12">
                  <c:v>49.6</c:v>
                </c:pt>
                <c:pt idx="13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9-409F-B087-261FA52AA1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lang="cs-CZ" sz="1200" b="1" i="0" u="none" strike="noStrike" kern="1200" baseline="0">
                    <a:solidFill>
                      <a:srgbClr val="FFFFFF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List1!$A$2:$A$15</c:f>
              <c:strCache>
                <c:ptCount val="14"/>
                <c:pt idx="0">
                  <c:v>Praha</c:v>
                </c:pt>
                <c:pt idx="1">
                  <c:v>Středočeský</c:v>
                </c:pt>
                <c:pt idx="2">
                  <c:v>Jihočeský</c:v>
                </c:pt>
                <c:pt idx="3">
                  <c:v>Plzeňský</c:v>
                </c:pt>
                <c:pt idx="4">
                  <c:v>Karlovarský</c:v>
                </c:pt>
                <c:pt idx="5">
                  <c:v>Ústecký</c:v>
                </c:pt>
                <c:pt idx="6">
                  <c:v>Liberecký</c:v>
                </c:pt>
                <c:pt idx="7">
                  <c:v>Královéhradecký</c:v>
                </c:pt>
                <c:pt idx="8">
                  <c:v>Pardubický</c:v>
                </c:pt>
                <c:pt idx="9">
                  <c:v>Vysočina</c:v>
                </c:pt>
                <c:pt idx="10">
                  <c:v>Jihomoravský</c:v>
                </c:pt>
                <c:pt idx="11">
                  <c:v>Olomoucký</c:v>
                </c:pt>
                <c:pt idx="12">
                  <c:v>Zlínský</c:v>
                </c:pt>
                <c:pt idx="13">
                  <c:v>Moravskoslezský</c:v>
                </c:pt>
              </c:strCache>
            </c:strRef>
          </c:cat>
          <c:val>
            <c:numRef>
              <c:f>List1!$D$2:$D$15</c:f>
              <c:numCache>
                <c:formatCode>General</c:formatCode>
                <c:ptCount val="14"/>
                <c:pt idx="0">
                  <c:v>20.9</c:v>
                </c:pt>
                <c:pt idx="1">
                  <c:v>24.6</c:v>
                </c:pt>
                <c:pt idx="2">
                  <c:v>27.7</c:v>
                </c:pt>
                <c:pt idx="3">
                  <c:v>7.2</c:v>
                </c:pt>
                <c:pt idx="4">
                  <c:v>13.9</c:v>
                </c:pt>
                <c:pt idx="5">
                  <c:v>12.9</c:v>
                </c:pt>
                <c:pt idx="6">
                  <c:v>13.6</c:v>
                </c:pt>
                <c:pt idx="7">
                  <c:v>37.5</c:v>
                </c:pt>
                <c:pt idx="8">
                  <c:v>9.6999999999999993</c:v>
                </c:pt>
                <c:pt idx="9">
                  <c:v>26.3</c:v>
                </c:pt>
                <c:pt idx="10">
                  <c:v>18.600000000000001</c:v>
                </c:pt>
                <c:pt idx="11">
                  <c:v>10.9</c:v>
                </c:pt>
                <c:pt idx="12">
                  <c:v>9.5</c:v>
                </c:pt>
                <c:pt idx="1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6E-4447-87B6-6461BE645B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6843648"/>
        <c:axId val="226849536"/>
      </c:barChart>
      <c:catAx>
        <c:axId val="2268436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226849536"/>
        <c:crosses val="autoZero"/>
        <c:auto val="1"/>
        <c:lblAlgn val="ctr"/>
        <c:lblOffset val="100"/>
        <c:noMultiLvlLbl val="0"/>
      </c:catAx>
      <c:valAx>
        <c:axId val="226849536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684364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41613033996455"/>
          <c:y val="1.2635217438328797E-3"/>
          <c:w val="0.77685625260765745"/>
          <c:h val="5.2612017042583406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881515735328172"/>
          <c:y val="6.6668323356256096E-2"/>
          <c:w val="0.78118484264671828"/>
          <c:h val="0.9236391470376934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rgbClr val="249A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Denně</c:v>
                </c:pt>
                <c:pt idx="1">
                  <c:v>Méně často</c:v>
                </c:pt>
                <c:pt idx="2">
                  <c:v>Vůbec</c:v>
                </c:pt>
                <c:pt idx="4">
                  <c:v>Raději kavárnu</c:v>
                </c:pt>
                <c:pt idx="5">
                  <c:v>Raději hospodu</c:v>
                </c:pt>
                <c:pt idx="6">
                  <c:v>Nechodím ani do jednoho</c:v>
                </c:pt>
                <c:pt idx="8">
                  <c:v>Určitě ano</c:v>
                </c:pt>
                <c:pt idx="9">
                  <c:v>Spíše ano</c:v>
                </c:pt>
                <c:pt idx="10">
                  <c:v>Spíše ne</c:v>
                </c:pt>
                <c:pt idx="11">
                  <c:v>Určitě ne</c:v>
                </c:pt>
              </c:strCache>
            </c:strRef>
          </c:cat>
          <c:val>
            <c:numRef>
              <c:f>List1!$B$2:$B$13</c:f>
              <c:numCache>
                <c:formatCode>General</c:formatCode>
                <c:ptCount val="12"/>
                <c:pt idx="0">
                  <c:v>14.1</c:v>
                </c:pt>
                <c:pt idx="1">
                  <c:v>16.5</c:v>
                </c:pt>
                <c:pt idx="2">
                  <c:v>14.1</c:v>
                </c:pt>
                <c:pt idx="4">
                  <c:v>15.3</c:v>
                </c:pt>
                <c:pt idx="5">
                  <c:v>15.3</c:v>
                </c:pt>
                <c:pt idx="6">
                  <c:v>13.2</c:v>
                </c:pt>
                <c:pt idx="8">
                  <c:v>28.8</c:v>
                </c:pt>
                <c:pt idx="9">
                  <c:v>18.399999999999999</c:v>
                </c:pt>
                <c:pt idx="10">
                  <c:v>11.1</c:v>
                </c:pt>
                <c:pt idx="11">
                  <c:v>15.1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9-409F-B087-261FA52AA108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Denně</c:v>
                </c:pt>
                <c:pt idx="1">
                  <c:v>Méně často</c:v>
                </c:pt>
                <c:pt idx="2">
                  <c:v>Vůbec</c:v>
                </c:pt>
                <c:pt idx="4">
                  <c:v>Raději kavárnu</c:v>
                </c:pt>
                <c:pt idx="5">
                  <c:v>Raději hospodu</c:v>
                </c:pt>
                <c:pt idx="6">
                  <c:v>Nechodím ani do jednoho</c:v>
                </c:pt>
                <c:pt idx="8">
                  <c:v>Určitě ano</c:v>
                </c:pt>
                <c:pt idx="9">
                  <c:v>Spíše ano</c:v>
                </c:pt>
                <c:pt idx="10">
                  <c:v>Spíše ne</c:v>
                </c:pt>
                <c:pt idx="11">
                  <c:v>Určitě ne</c:v>
                </c:pt>
              </c:strCache>
            </c:strRef>
          </c:cat>
          <c:val>
            <c:numRef>
              <c:f>List1!$C$2:$C$13</c:f>
              <c:numCache>
                <c:formatCode>General</c:formatCode>
                <c:ptCount val="12"/>
                <c:pt idx="0">
                  <c:v>56.4</c:v>
                </c:pt>
                <c:pt idx="1">
                  <c:v>52.4</c:v>
                </c:pt>
                <c:pt idx="2">
                  <c:v>47.4</c:v>
                </c:pt>
                <c:pt idx="4">
                  <c:v>56.4</c:v>
                </c:pt>
                <c:pt idx="5">
                  <c:v>45.3</c:v>
                </c:pt>
                <c:pt idx="6">
                  <c:v>59.4</c:v>
                </c:pt>
                <c:pt idx="8">
                  <c:v>50.5</c:v>
                </c:pt>
                <c:pt idx="9">
                  <c:v>61.7</c:v>
                </c:pt>
                <c:pt idx="10">
                  <c:v>52.5</c:v>
                </c:pt>
                <c:pt idx="11">
                  <c:v>42.9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49-409F-B087-261FA52AA108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List1!$A$2:$A$13</c:f>
              <c:strCache>
                <c:ptCount val="12"/>
                <c:pt idx="0">
                  <c:v>Denně</c:v>
                </c:pt>
                <c:pt idx="1">
                  <c:v>Méně často</c:v>
                </c:pt>
                <c:pt idx="2">
                  <c:v>Vůbec</c:v>
                </c:pt>
                <c:pt idx="4">
                  <c:v>Raději kavárnu</c:v>
                </c:pt>
                <c:pt idx="5">
                  <c:v>Raději hospodu</c:v>
                </c:pt>
                <c:pt idx="6">
                  <c:v>Nechodím ani do jednoho</c:v>
                </c:pt>
                <c:pt idx="8">
                  <c:v>Určitě ano</c:v>
                </c:pt>
                <c:pt idx="9">
                  <c:v>Spíše ano</c:v>
                </c:pt>
                <c:pt idx="10">
                  <c:v>Spíše ne</c:v>
                </c:pt>
                <c:pt idx="11">
                  <c:v>Určitě ne</c:v>
                </c:pt>
              </c:strCache>
            </c:strRef>
          </c:cat>
          <c:val>
            <c:numRef>
              <c:f>List1!$D$2:$D$13</c:f>
              <c:numCache>
                <c:formatCode>General</c:formatCode>
                <c:ptCount val="12"/>
                <c:pt idx="0">
                  <c:v>29.6</c:v>
                </c:pt>
                <c:pt idx="1">
                  <c:v>31.1</c:v>
                </c:pt>
                <c:pt idx="2">
                  <c:v>38.4</c:v>
                </c:pt>
                <c:pt idx="4">
                  <c:v>28.4</c:v>
                </c:pt>
                <c:pt idx="5">
                  <c:v>39.5</c:v>
                </c:pt>
                <c:pt idx="6">
                  <c:v>27.3</c:v>
                </c:pt>
                <c:pt idx="8">
                  <c:v>20.7</c:v>
                </c:pt>
                <c:pt idx="9">
                  <c:v>19.899999999999999</c:v>
                </c:pt>
                <c:pt idx="10">
                  <c:v>36.4</c:v>
                </c:pt>
                <c:pt idx="11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96-46D1-BDC7-E2FABD6ACE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6916992"/>
        <c:axId val="226939264"/>
      </c:barChart>
      <c:catAx>
        <c:axId val="22691699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226939264"/>
        <c:crosses val="autoZero"/>
        <c:auto val="1"/>
        <c:lblAlgn val="ctr"/>
        <c:lblOffset val="100"/>
        <c:noMultiLvlLbl val="0"/>
      </c:catAx>
      <c:valAx>
        <c:axId val="226939264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691699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185318407916034"/>
          <c:y val="0"/>
          <c:w val="0.47046868295916228"/>
          <c:h val="7.5632805050843577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915174272888944"/>
          <c:y val="8.9763234906863165E-2"/>
          <c:w val="0.69194743554462679"/>
          <c:h val="0.88311215715954894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solidFill>
              <a:srgbClr val="249A50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zaměstnanec / zaměstnankyně (N = 489)</c:v>
                </c:pt>
                <c:pt idx="1">
                  <c:v>OSVČ / živnostník / podnikatel
(N = 101)</c:v>
                </c:pt>
                <c:pt idx="2">
                  <c:v>nezaměstnaný (N = 48)</c:v>
                </c:pt>
                <c:pt idx="3">
                  <c:v>nepracující důchodce (N = 290)</c:v>
                </c:pt>
                <c:pt idx="4">
                  <c:v>student / žák / učeň (N = 54)</c:v>
                </c:pt>
                <c:pt idx="5">
                  <c:v>jiné (rodičovská / mateřská dovolená, v domácnosti, aj.) (N = 47)</c:v>
                </c:pt>
                <c:pt idx="7">
                  <c:v>Manuální</c:v>
                </c:pt>
                <c:pt idx="8">
                  <c:v>Nemanuální</c:v>
                </c:pt>
              </c:strCache>
            </c:strRef>
          </c:cat>
          <c:val>
            <c:numRef>
              <c:f>List1!$B$2:$B$10</c:f>
              <c:numCache>
                <c:formatCode>General</c:formatCode>
                <c:ptCount val="9"/>
                <c:pt idx="0">
                  <c:v>12.8</c:v>
                </c:pt>
                <c:pt idx="1">
                  <c:v>21.7</c:v>
                </c:pt>
                <c:pt idx="2">
                  <c:v>27.7</c:v>
                </c:pt>
                <c:pt idx="3">
                  <c:v>12.3</c:v>
                </c:pt>
                <c:pt idx="4">
                  <c:v>16.2</c:v>
                </c:pt>
                <c:pt idx="5">
                  <c:v>15.9</c:v>
                </c:pt>
                <c:pt idx="7">
                  <c:v>15.2</c:v>
                </c:pt>
                <c:pt idx="8">
                  <c:v>13.8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C1-408E-AD1A-CFEA0726499A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zaměstnanec / zaměstnankyně (N = 489)</c:v>
                </c:pt>
                <c:pt idx="1">
                  <c:v>OSVČ / živnostník / podnikatel
(N = 101)</c:v>
                </c:pt>
                <c:pt idx="2">
                  <c:v>nezaměstnaný (N = 48)</c:v>
                </c:pt>
                <c:pt idx="3">
                  <c:v>nepracující důchodce (N = 290)</c:v>
                </c:pt>
                <c:pt idx="4">
                  <c:v>student / žák / učeň (N = 54)</c:v>
                </c:pt>
                <c:pt idx="5">
                  <c:v>jiné (rodičovská / mateřská dovolená, v domácnosti, aj.) (N = 47)</c:v>
                </c:pt>
                <c:pt idx="7">
                  <c:v>Manuální</c:v>
                </c:pt>
                <c:pt idx="8">
                  <c:v>Nemanuální</c:v>
                </c:pt>
              </c:strCache>
            </c:strRef>
          </c:cat>
          <c:val>
            <c:numRef>
              <c:f>List1!$C$2:$C$10</c:f>
              <c:numCache>
                <c:formatCode>General</c:formatCode>
                <c:ptCount val="9"/>
                <c:pt idx="0">
                  <c:v>54.9</c:v>
                </c:pt>
                <c:pt idx="1">
                  <c:v>46.1</c:v>
                </c:pt>
                <c:pt idx="2">
                  <c:v>47.3</c:v>
                </c:pt>
                <c:pt idx="3">
                  <c:v>54.4</c:v>
                </c:pt>
                <c:pt idx="4">
                  <c:v>56.5</c:v>
                </c:pt>
                <c:pt idx="5">
                  <c:v>59.9</c:v>
                </c:pt>
                <c:pt idx="7">
                  <c:v>51.3</c:v>
                </c:pt>
                <c:pt idx="8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C1-408E-AD1A-CFEA0726499A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List1!$A$2:$A$10</c:f>
              <c:strCache>
                <c:ptCount val="9"/>
                <c:pt idx="0">
                  <c:v>zaměstnanec / zaměstnankyně (N = 489)</c:v>
                </c:pt>
                <c:pt idx="1">
                  <c:v>OSVČ / živnostník / podnikatel
(N = 101)</c:v>
                </c:pt>
                <c:pt idx="2">
                  <c:v>nezaměstnaný (N = 48)</c:v>
                </c:pt>
                <c:pt idx="3">
                  <c:v>nepracující důchodce (N = 290)</c:v>
                </c:pt>
                <c:pt idx="4">
                  <c:v>student / žák / učeň (N = 54)</c:v>
                </c:pt>
                <c:pt idx="5">
                  <c:v>jiné (rodičovská / mateřská dovolená, v domácnosti, aj.) (N = 47)</c:v>
                </c:pt>
                <c:pt idx="7">
                  <c:v>Manuální</c:v>
                </c:pt>
                <c:pt idx="8">
                  <c:v>Nemanuální</c:v>
                </c:pt>
              </c:strCache>
            </c:strRef>
          </c:cat>
          <c:val>
            <c:numRef>
              <c:f>List1!$D$2:$D$10</c:f>
              <c:numCache>
                <c:formatCode>General</c:formatCode>
                <c:ptCount val="9"/>
                <c:pt idx="0">
                  <c:v>32.299999999999997</c:v>
                </c:pt>
                <c:pt idx="1">
                  <c:v>32.200000000000003</c:v>
                </c:pt>
                <c:pt idx="2">
                  <c:v>25</c:v>
                </c:pt>
                <c:pt idx="3">
                  <c:v>33.299999999999997</c:v>
                </c:pt>
                <c:pt idx="4">
                  <c:v>27.2</c:v>
                </c:pt>
                <c:pt idx="5">
                  <c:v>24.2</c:v>
                </c:pt>
                <c:pt idx="7">
                  <c:v>33.5</c:v>
                </c:pt>
                <c:pt idx="8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C1-408E-AD1A-CFEA072649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226970240"/>
        <c:axId val="226988416"/>
      </c:barChart>
      <c:catAx>
        <c:axId val="22697024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050">
                <a:solidFill>
                  <a:srgbClr val="0063A2"/>
                </a:solidFill>
              </a:defRPr>
            </a:pPr>
            <a:endParaRPr lang="cs-CZ"/>
          </a:p>
        </c:txPr>
        <c:crossAx val="226988416"/>
        <c:crosses val="autoZero"/>
        <c:auto val="1"/>
        <c:lblAlgn val="ctr"/>
        <c:lblOffset val="100"/>
        <c:noMultiLvlLbl val="0"/>
      </c:catAx>
      <c:valAx>
        <c:axId val="226988416"/>
        <c:scaling>
          <c:orientation val="minMax"/>
          <c:max val="100"/>
        </c:scaling>
        <c:delete val="0"/>
        <c:axPos val="t"/>
        <c:numFmt formatCode="General" sourceLinked="1"/>
        <c:majorTickMark val="none"/>
        <c:minorTickMark val="none"/>
        <c:tickLblPos val="none"/>
        <c:spPr>
          <a:ln>
            <a:noFill/>
          </a:ln>
        </c:spPr>
        <c:crossAx val="2269702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4867088626323063"/>
          <c:y val="0"/>
          <c:w val="0.38903212633933731"/>
          <c:h val="4.4208851789677719E-2"/>
        </c:manualLayout>
      </c:layout>
      <c:overlay val="0"/>
      <c:txPr>
        <a:bodyPr/>
        <a:lstStyle/>
        <a:p>
          <a:pPr>
            <a:defRPr sz="105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897998089640811"/>
          <c:y val="3.7584315852456404E-2"/>
          <c:w val="0.51020019103591896"/>
          <c:h val="0.8866762865012686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Určitě souhlasím</c:v>
                </c:pt>
              </c:strCache>
            </c:strRef>
          </c:tx>
          <c:spPr>
            <a:solidFill>
              <a:srgbClr val="0C834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List1!$A$2:$A$14</c:f>
              <c:strCache>
                <c:ptCount val="13"/>
                <c:pt idx="0">
                  <c:v>Inkluze není dobře personálně zajištěná (chybí asistenti, …)</c:v>
                </c:pt>
                <c:pt idx="1">
                  <c:v>Pro pedagogy je těžké zvládat i „normální třídu“, natož třídu s dítětem se speciálními potřebami</c:v>
                </c:pt>
                <c:pt idx="2">
                  <c:v>Pro dítě se speciálními potřebami bude situace stresující (nebude stíhat učivo, nezapadne do kolektivu,…)</c:v>
                </c:pt>
                <c:pt idx="3">
                  <c:v>Děti s problémy se více naučí v praktické škole</c:v>
                </c:pt>
                <c:pt idx="4">
                  <c:v>Projekt inkluze není dlouhodobě naplánován, jde spíše o experiment</c:v>
                </c:pt>
                <c:pt idx="5">
                  <c:v>Inkluze povede k odlivu talentovaných dětí na výběrové či soukromé školy</c:v>
                </c:pt>
                <c:pt idx="6">
                  <c:v>Nikdo neví, zda se investice do začleňování dětí vyplatí</c:v>
                </c:pt>
                <c:pt idx="7">
                  <c:v>Celá třída se při vyučování bude muset přizpůsobit nejslabšímu jedinci</c:v>
                </c:pt>
                <c:pt idx="8">
                  <c:v>Na účinné provedení inkluze chybí peníze</c:v>
                </c:pt>
                <c:pt idx="9">
                  <c:v>Děti se speciálními potřebami naruší kolektiv ostatních dětí</c:v>
                </c:pt>
                <c:pt idx="10">
                  <c:v>Inkluzi prosazují neziskovky, které chtějí vydělat</c:v>
                </c:pt>
                <c:pt idx="11">
                  <c:v>Inkluze má pomoct romským dětem na úkor vzdělání českých dětí</c:v>
                </c:pt>
                <c:pt idx="12">
                  <c:v>Inkluze povede k odlivu učitelů ze školství</c:v>
                </c:pt>
              </c:strCache>
            </c:strRef>
          </c:cat>
          <c:val>
            <c:numRef>
              <c:f>List1!$B$2:$B$14</c:f>
              <c:numCache>
                <c:formatCode>0</c:formatCode>
                <c:ptCount val="13"/>
                <c:pt idx="0">
                  <c:v>40.799999999999997</c:v>
                </c:pt>
                <c:pt idx="1">
                  <c:v>40.700000000000003</c:v>
                </c:pt>
                <c:pt idx="2">
                  <c:v>37.200000000000003</c:v>
                </c:pt>
                <c:pt idx="3">
                  <c:v>34.200000000000003</c:v>
                </c:pt>
                <c:pt idx="4">
                  <c:v>31.5</c:v>
                </c:pt>
                <c:pt idx="5">
                  <c:v>30.5</c:v>
                </c:pt>
                <c:pt idx="6">
                  <c:v>28</c:v>
                </c:pt>
                <c:pt idx="7">
                  <c:v>28.3</c:v>
                </c:pt>
                <c:pt idx="8">
                  <c:v>28.9</c:v>
                </c:pt>
                <c:pt idx="9">
                  <c:v>25</c:v>
                </c:pt>
                <c:pt idx="10">
                  <c:v>21.5</c:v>
                </c:pt>
                <c:pt idx="11">
                  <c:v>16.899999999999999</c:v>
                </c:pt>
                <c:pt idx="12">
                  <c:v>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BE-47AA-827D-46CE1E3BCC93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Spíše souhlasím</c:v>
                </c:pt>
              </c:strCache>
            </c:strRef>
          </c:tx>
          <c:spPr>
            <a:solidFill>
              <a:srgbClr val="249A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List1!$A$2:$A$14</c:f>
              <c:strCache>
                <c:ptCount val="13"/>
                <c:pt idx="0">
                  <c:v>Inkluze není dobře personálně zajištěná (chybí asistenti, …)</c:v>
                </c:pt>
                <c:pt idx="1">
                  <c:v>Pro pedagogy je těžké zvládat i „normální třídu“, natož třídu s dítětem se speciálními potřebami</c:v>
                </c:pt>
                <c:pt idx="2">
                  <c:v>Pro dítě se speciálními potřebami bude situace stresující (nebude stíhat učivo, nezapadne do kolektivu,…)</c:v>
                </c:pt>
                <c:pt idx="3">
                  <c:v>Děti s problémy se více naučí v praktické škole</c:v>
                </c:pt>
                <c:pt idx="4">
                  <c:v>Projekt inkluze není dlouhodobě naplánován, jde spíše o experiment</c:v>
                </c:pt>
                <c:pt idx="5">
                  <c:v>Inkluze povede k odlivu talentovaných dětí na výběrové či soukromé školy</c:v>
                </c:pt>
                <c:pt idx="6">
                  <c:v>Nikdo neví, zda se investice do začleňování dětí vyplatí</c:v>
                </c:pt>
                <c:pt idx="7">
                  <c:v>Celá třída se při vyučování bude muset přizpůsobit nejslabšímu jedinci</c:v>
                </c:pt>
                <c:pt idx="8">
                  <c:v>Na účinné provedení inkluze chybí peníze</c:v>
                </c:pt>
                <c:pt idx="9">
                  <c:v>Děti se speciálními potřebami naruší kolektiv ostatních dětí</c:v>
                </c:pt>
                <c:pt idx="10">
                  <c:v>Inkluzi prosazují neziskovky, které chtějí vydělat</c:v>
                </c:pt>
                <c:pt idx="11">
                  <c:v>Inkluze má pomoct romským dětem na úkor vzdělání českých dětí</c:v>
                </c:pt>
                <c:pt idx="12">
                  <c:v>Inkluze povede k odlivu učitelů ze školství</c:v>
                </c:pt>
              </c:strCache>
            </c:strRef>
          </c:cat>
          <c:val>
            <c:numRef>
              <c:f>List1!$C$2:$C$14</c:f>
              <c:numCache>
                <c:formatCode>0</c:formatCode>
                <c:ptCount val="13"/>
                <c:pt idx="0">
                  <c:v>34.299999999999997</c:v>
                </c:pt>
                <c:pt idx="1">
                  <c:v>33.799999999999997</c:v>
                </c:pt>
                <c:pt idx="2">
                  <c:v>33.1</c:v>
                </c:pt>
                <c:pt idx="3">
                  <c:v>34.700000000000003</c:v>
                </c:pt>
                <c:pt idx="4">
                  <c:v>36.299999999999997</c:v>
                </c:pt>
                <c:pt idx="5">
                  <c:v>30.6</c:v>
                </c:pt>
                <c:pt idx="6">
                  <c:v>32.799999999999997</c:v>
                </c:pt>
                <c:pt idx="7">
                  <c:v>31.6</c:v>
                </c:pt>
                <c:pt idx="8">
                  <c:v>30</c:v>
                </c:pt>
                <c:pt idx="9">
                  <c:v>30.3</c:v>
                </c:pt>
                <c:pt idx="10">
                  <c:v>24.8</c:v>
                </c:pt>
                <c:pt idx="11">
                  <c:v>26.7</c:v>
                </c:pt>
                <c:pt idx="12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BE-47AA-827D-46CE1E3BCC93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Spíše NEsouhlasím</c:v>
                </c:pt>
              </c:strCache>
            </c:strRef>
          </c:tx>
          <c:spPr>
            <a:solidFill>
              <a:srgbClr val="EC2D3B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List1!$A$2:$A$14</c:f>
              <c:strCache>
                <c:ptCount val="13"/>
                <c:pt idx="0">
                  <c:v>Inkluze není dobře personálně zajištěná (chybí asistenti, …)</c:v>
                </c:pt>
                <c:pt idx="1">
                  <c:v>Pro pedagogy je těžké zvládat i „normální třídu“, natož třídu s dítětem se speciálními potřebami</c:v>
                </c:pt>
                <c:pt idx="2">
                  <c:v>Pro dítě se speciálními potřebami bude situace stresující (nebude stíhat učivo, nezapadne do kolektivu,…)</c:v>
                </c:pt>
                <c:pt idx="3">
                  <c:v>Děti s problémy se více naučí v praktické škole</c:v>
                </c:pt>
                <c:pt idx="4">
                  <c:v>Projekt inkluze není dlouhodobě naplánován, jde spíše o experiment</c:v>
                </c:pt>
                <c:pt idx="5">
                  <c:v>Inkluze povede k odlivu talentovaných dětí na výběrové či soukromé školy</c:v>
                </c:pt>
                <c:pt idx="6">
                  <c:v>Nikdo neví, zda se investice do začleňování dětí vyplatí</c:v>
                </c:pt>
                <c:pt idx="7">
                  <c:v>Celá třída se při vyučování bude muset přizpůsobit nejslabšímu jedinci</c:v>
                </c:pt>
                <c:pt idx="8">
                  <c:v>Na účinné provedení inkluze chybí peníze</c:v>
                </c:pt>
                <c:pt idx="9">
                  <c:v>Děti se speciálními potřebami naruší kolektiv ostatních dětí</c:v>
                </c:pt>
                <c:pt idx="10">
                  <c:v>Inkluzi prosazují neziskovky, které chtějí vydělat</c:v>
                </c:pt>
                <c:pt idx="11">
                  <c:v>Inkluze má pomoct romským dětem na úkor vzdělání českých dětí</c:v>
                </c:pt>
                <c:pt idx="12">
                  <c:v>Inkluze povede k odlivu učitelů ze školství</c:v>
                </c:pt>
              </c:strCache>
            </c:strRef>
          </c:cat>
          <c:val>
            <c:numRef>
              <c:f>List1!$D$2:$D$14</c:f>
              <c:numCache>
                <c:formatCode>0</c:formatCode>
                <c:ptCount val="13"/>
                <c:pt idx="0">
                  <c:v>10.4</c:v>
                </c:pt>
                <c:pt idx="1">
                  <c:v>15.6</c:v>
                </c:pt>
                <c:pt idx="2">
                  <c:v>20.9</c:v>
                </c:pt>
                <c:pt idx="3">
                  <c:v>17.8</c:v>
                </c:pt>
                <c:pt idx="4">
                  <c:v>13.9</c:v>
                </c:pt>
                <c:pt idx="5">
                  <c:v>21.3</c:v>
                </c:pt>
                <c:pt idx="6">
                  <c:v>16.3</c:v>
                </c:pt>
                <c:pt idx="7">
                  <c:v>26</c:v>
                </c:pt>
                <c:pt idx="8">
                  <c:v>15.8</c:v>
                </c:pt>
                <c:pt idx="9">
                  <c:v>29</c:v>
                </c:pt>
                <c:pt idx="10">
                  <c:v>20.100000000000001</c:v>
                </c:pt>
                <c:pt idx="11">
                  <c:v>29.2</c:v>
                </c:pt>
                <c:pt idx="1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BE-47AA-827D-46CE1E3BCC93}"/>
            </c:ext>
          </c:extLst>
        </c:ser>
        <c:ser>
          <c:idx val="3"/>
          <c:order val="3"/>
          <c:tx>
            <c:strRef>
              <c:f>List1!$E$1</c:f>
              <c:strCache>
                <c:ptCount val="1"/>
                <c:pt idx="0">
                  <c:v>Určitě NEsouhlasím</c:v>
                </c:pt>
              </c:strCache>
            </c:strRef>
          </c:tx>
          <c:spPr>
            <a:solidFill>
              <a:srgbClr val="CE1C34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List1!$A$2:$A$14</c:f>
              <c:strCache>
                <c:ptCount val="13"/>
                <c:pt idx="0">
                  <c:v>Inkluze není dobře personálně zajištěná (chybí asistenti, …)</c:v>
                </c:pt>
                <c:pt idx="1">
                  <c:v>Pro pedagogy je těžké zvládat i „normální třídu“, natož třídu s dítětem se speciálními potřebami</c:v>
                </c:pt>
                <c:pt idx="2">
                  <c:v>Pro dítě se speciálními potřebami bude situace stresující (nebude stíhat učivo, nezapadne do kolektivu,…)</c:v>
                </c:pt>
                <c:pt idx="3">
                  <c:v>Děti s problémy se více naučí v praktické škole</c:v>
                </c:pt>
                <c:pt idx="4">
                  <c:v>Projekt inkluze není dlouhodobě naplánován, jde spíše o experiment</c:v>
                </c:pt>
                <c:pt idx="5">
                  <c:v>Inkluze povede k odlivu talentovaných dětí na výběrové či soukromé školy</c:v>
                </c:pt>
                <c:pt idx="6">
                  <c:v>Nikdo neví, zda se investice do začleňování dětí vyplatí</c:v>
                </c:pt>
                <c:pt idx="7">
                  <c:v>Celá třída se při vyučování bude muset přizpůsobit nejslabšímu jedinci</c:v>
                </c:pt>
                <c:pt idx="8">
                  <c:v>Na účinné provedení inkluze chybí peníze</c:v>
                </c:pt>
                <c:pt idx="9">
                  <c:v>Děti se speciálními potřebami naruší kolektiv ostatních dětí</c:v>
                </c:pt>
                <c:pt idx="10">
                  <c:v>Inkluzi prosazují neziskovky, které chtějí vydělat</c:v>
                </c:pt>
                <c:pt idx="11">
                  <c:v>Inkluze má pomoct romským dětem na úkor vzdělání českých dětí</c:v>
                </c:pt>
                <c:pt idx="12">
                  <c:v>Inkluze povede k odlivu učitelů ze školství</c:v>
                </c:pt>
              </c:strCache>
            </c:strRef>
          </c:cat>
          <c:val>
            <c:numRef>
              <c:f>List1!$E$2:$E$14</c:f>
              <c:numCache>
                <c:formatCode>0</c:formatCode>
                <c:ptCount val="13"/>
                <c:pt idx="0">
                  <c:v>2.1</c:v>
                </c:pt>
                <c:pt idx="1">
                  <c:v>6.8</c:v>
                </c:pt>
                <c:pt idx="2">
                  <c:v>3.9</c:v>
                </c:pt>
                <c:pt idx="3">
                  <c:v>5</c:v>
                </c:pt>
                <c:pt idx="4">
                  <c:v>5.5</c:v>
                </c:pt>
                <c:pt idx="5">
                  <c:v>10.3</c:v>
                </c:pt>
                <c:pt idx="6">
                  <c:v>9.5</c:v>
                </c:pt>
                <c:pt idx="7">
                  <c:v>11.4</c:v>
                </c:pt>
                <c:pt idx="8">
                  <c:v>7.2</c:v>
                </c:pt>
                <c:pt idx="9">
                  <c:v>12.4</c:v>
                </c:pt>
                <c:pt idx="10">
                  <c:v>13.9</c:v>
                </c:pt>
                <c:pt idx="11">
                  <c:v>18.899999999999999</c:v>
                </c:pt>
                <c:pt idx="12">
                  <c:v>19.600000000000001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C-4EB6-8B3D-BFB040971F2C}"/>
            </c:ext>
          </c:extLst>
        </c:ser>
        <c:ser>
          <c:idx val="4"/>
          <c:order val="4"/>
          <c:tx>
            <c:strRef>
              <c:f>List1!$F$1</c:f>
              <c:strCache>
                <c:ptCount val="1"/>
                <c:pt idx="0">
                  <c:v>Nevím</c:v>
                </c:pt>
              </c:strCache>
            </c:strRef>
          </c:tx>
          <c:spPr>
            <a:solidFill>
              <a:schemeClr val="tx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cs-CZ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List1!$A$2:$A$14</c:f>
              <c:strCache>
                <c:ptCount val="13"/>
                <c:pt idx="0">
                  <c:v>Inkluze není dobře personálně zajištěná (chybí asistenti, …)</c:v>
                </c:pt>
                <c:pt idx="1">
                  <c:v>Pro pedagogy je těžké zvládat i „normální třídu“, natož třídu s dítětem se speciálními potřebami</c:v>
                </c:pt>
                <c:pt idx="2">
                  <c:v>Pro dítě se speciálními potřebami bude situace stresující (nebude stíhat učivo, nezapadne do kolektivu,…)</c:v>
                </c:pt>
                <c:pt idx="3">
                  <c:v>Děti s problémy se více naučí v praktické škole</c:v>
                </c:pt>
                <c:pt idx="4">
                  <c:v>Projekt inkluze není dlouhodobě naplánován, jde spíše o experiment</c:v>
                </c:pt>
                <c:pt idx="5">
                  <c:v>Inkluze povede k odlivu talentovaných dětí na výběrové či soukromé školy</c:v>
                </c:pt>
                <c:pt idx="6">
                  <c:v>Nikdo neví, zda se investice do začleňování dětí vyplatí</c:v>
                </c:pt>
                <c:pt idx="7">
                  <c:v>Celá třída se při vyučování bude muset přizpůsobit nejslabšímu jedinci</c:v>
                </c:pt>
                <c:pt idx="8">
                  <c:v>Na účinné provedení inkluze chybí peníze</c:v>
                </c:pt>
                <c:pt idx="9">
                  <c:v>Děti se speciálními potřebami naruší kolektiv ostatních dětí</c:v>
                </c:pt>
                <c:pt idx="10">
                  <c:v>Inkluzi prosazují neziskovky, které chtějí vydělat</c:v>
                </c:pt>
                <c:pt idx="11">
                  <c:v>Inkluze má pomoct romským dětem na úkor vzdělání českých dětí</c:v>
                </c:pt>
                <c:pt idx="12">
                  <c:v>Inkluze povede k odlivu učitelů ze školství</c:v>
                </c:pt>
              </c:strCache>
            </c:strRef>
          </c:cat>
          <c:val>
            <c:numRef>
              <c:f>List1!$F$2:$F$14</c:f>
              <c:numCache>
                <c:formatCode>0</c:formatCode>
                <c:ptCount val="13"/>
                <c:pt idx="0">
                  <c:v>12.4</c:v>
                </c:pt>
                <c:pt idx="1">
                  <c:v>3.1</c:v>
                </c:pt>
                <c:pt idx="2">
                  <c:v>4.9000000000000004</c:v>
                </c:pt>
                <c:pt idx="3">
                  <c:v>8.1999999999999993</c:v>
                </c:pt>
                <c:pt idx="4">
                  <c:v>12.8</c:v>
                </c:pt>
                <c:pt idx="5">
                  <c:v>7.3</c:v>
                </c:pt>
                <c:pt idx="6">
                  <c:v>13.4</c:v>
                </c:pt>
                <c:pt idx="7">
                  <c:v>2.6</c:v>
                </c:pt>
                <c:pt idx="8">
                  <c:v>18.100000000000001</c:v>
                </c:pt>
                <c:pt idx="9">
                  <c:v>3.4</c:v>
                </c:pt>
                <c:pt idx="10">
                  <c:v>19.600000000000001</c:v>
                </c:pt>
                <c:pt idx="11">
                  <c:v>8.3000000000000007</c:v>
                </c:pt>
                <c:pt idx="12">
                  <c:v>10.9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C-4EB6-8B3D-BFB040971F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4"/>
        <c:overlap val="100"/>
        <c:axId val="57909632"/>
        <c:axId val="57911168"/>
      </c:barChart>
      <c:catAx>
        <c:axId val="5790963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1100">
                <a:solidFill>
                  <a:srgbClr val="0063A2"/>
                </a:solidFill>
              </a:defRPr>
            </a:pPr>
            <a:endParaRPr lang="cs-CZ"/>
          </a:p>
        </c:txPr>
        <c:crossAx val="57911168"/>
        <c:crosses val="autoZero"/>
        <c:auto val="1"/>
        <c:lblAlgn val="ctr"/>
        <c:lblOffset val="100"/>
        <c:noMultiLvlLbl val="0"/>
      </c:catAx>
      <c:valAx>
        <c:axId val="57911168"/>
        <c:scaling>
          <c:orientation val="minMax"/>
          <c:max val="1"/>
        </c:scaling>
        <c:delete val="1"/>
        <c:axPos val="t"/>
        <c:numFmt formatCode="0%" sourceLinked="1"/>
        <c:majorTickMark val="out"/>
        <c:minorTickMark val="none"/>
        <c:tickLblPos val="nextTo"/>
        <c:crossAx val="5790963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0.48702935645956097"/>
          <c:y val="0.94160394801338809"/>
          <c:w val="0.51297064354043898"/>
          <c:h val="5.5700609677810035E-2"/>
        </c:manualLayout>
      </c:layout>
      <c:overlay val="0"/>
      <c:txPr>
        <a:bodyPr/>
        <a:lstStyle/>
        <a:p>
          <a:pPr>
            <a:defRPr sz="90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859894452792"/>
          <c:y val="7.2774519405677196E-2"/>
          <c:w val="0.57256533641813567"/>
          <c:h val="0.84283652692926592"/>
        </c:manualLayout>
      </c:layout>
      <c:scatterChart>
        <c:scatterStyle val="lineMarker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Vyhranění PRO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</c:spPr>
          </c:marker>
          <c:xVal>
            <c:numRef>
              <c:f>List1!$A$2:$A$40</c:f>
              <c:numCache>
                <c:formatCode>General</c:formatCode>
                <c:ptCount val="39"/>
                <c:pt idx="0">
                  <c:v>25.6</c:v>
                </c:pt>
                <c:pt idx="1">
                  <c:v>19.5</c:v>
                </c:pt>
                <c:pt idx="2">
                  <c:v>15.1</c:v>
                </c:pt>
                <c:pt idx="3">
                  <c:v>12.7</c:v>
                </c:pt>
                <c:pt idx="4">
                  <c:v>25.4</c:v>
                </c:pt>
                <c:pt idx="5">
                  <c:v>20.6</c:v>
                </c:pt>
                <c:pt idx="6">
                  <c:v>19.5</c:v>
                </c:pt>
                <c:pt idx="7">
                  <c:v>18.100000000000001</c:v>
                </c:pt>
                <c:pt idx="8">
                  <c:v>13.3</c:v>
                </c:pt>
                <c:pt idx="9">
                  <c:v>15.4</c:v>
                </c:pt>
                <c:pt idx="10">
                  <c:v>9.5</c:v>
                </c:pt>
                <c:pt idx="11">
                  <c:v>4.9000000000000004</c:v>
                </c:pt>
                <c:pt idx="12">
                  <c:v>11.2</c:v>
                </c:pt>
                <c:pt idx="13">
                  <c:v>39.1</c:v>
                </c:pt>
                <c:pt idx="14">
                  <c:v>36.799999999999997</c:v>
                </c:pt>
                <c:pt idx="15">
                  <c:v>30.7</c:v>
                </c:pt>
                <c:pt idx="16">
                  <c:v>29.7</c:v>
                </c:pt>
                <c:pt idx="17">
                  <c:v>27.9</c:v>
                </c:pt>
                <c:pt idx="18">
                  <c:v>27.6</c:v>
                </c:pt>
                <c:pt idx="19">
                  <c:v>24.7</c:v>
                </c:pt>
                <c:pt idx="20">
                  <c:v>24</c:v>
                </c:pt>
                <c:pt idx="21">
                  <c:v>19.7</c:v>
                </c:pt>
                <c:pt idx="22">
                  <c:v>17.899999999999999</c:v>
                </c:pt>
                <c:pt idx="23">
                  <c:v>15.8</c:v>
                </c:pt>
                <c:pt idx="24">
                  <c:v>14.6</c:v>
                </c:pt>
                <c:pt idx="25">
                  <c:v>11.5</c:v>
                </c:pt>
                <c:pt idx="26">
                  <c:v>50.7</c:v>
                </c:pt>
                <c:pt idx="27">
                  <c:v>57.2</c:v>
                </c:pt>
                <c:pt idx="28">
                  <c:v>40.5</c:v>
                </c:pt>
                <c:pt idx="29">
                  <c:v>61.1</c:v>
                </c:pt>
                <c:pt idx="30">
                  <c:v>49.2</c:v>
                </c:pt>
                <c:pt idx="31">
                  <c:v>34.9</c:v>
                </c:pt>
                <c:pt idx="32">
                  <c:v>45.3</c:v>
                </c:pt>
                <c:pt idx="33">
                  <c:v>39.200000000000003</c:v>
                </c:pt>
                <c:pt idx="34">
                  <c:v>49.9</c:v>
                </c:pt>
                <c:pt idx="35">
                  <c:v>41.5</c:v>
                </c:pt>
                <c:pt idx="36">
                  <c:v>36.799999999999997</c:v>
                </c:pt>
                <c:pt idx="37">
                  <c:v>27.5</c:v>
                </c:pt>
                <c:pt idx="38">
                  <c:v>28.8</c:v>
                </c:pt>
              </c:numCache>
            </c:numRef>
          </c:xVal>
          <c:yVal>
            <c:numRef>
              <c:f>List1!$B$2:$B$40</c:f>
              <c:numCache>
                <c:formatCode>General</c:formatCode>
                <c:ptCount val="39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1E-4209-822E-767E42807923}"/>
            </c:ext>
          </c:extLst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Oslovitelní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circle"/>
            <c:size val="5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</c:spPr>
          </c:marker>
          <c:xVal>
            <c:numRef>
              <c:f>List1!$A$2:$A$40</c:f>
              <c:numCache>
                <c:formatCode>General</c:formatCode>
                <c:ptCount val="39"/>
                <c:pt idx="0">
                  <c:v>25.6</c:v>
                </c:pt>
                <c:pt idx="1">
                  <c:v>19.5</c:v>
                </c:pt>
                <c:pt idx="2">
                  <c:v>15.1</c:v>
                </c:pt>
                <c:pt idx="3">
                  <c:v>12.7</c:v>
                </c:pt>
                <c:pt idx="4">
                  <c:v>25.4</c:v>
                </c:pt>
                <c:pt idx="5">
                  <c:v>20.6</c:v>
                </c:pt>
                <c:pt idx="6">
                  <c:v>19.5</c:v>
                </c:pt>
                <c:pt idx="7">
                  <c:v>18.100000000000001</c:v>
                </c:pt>
                <c:pt idx="8">
                  <c:v>13.3</c:v>
                </c:pt>
                <c:pt idx="9">
                  <c:v>15.4</c:v>
                </c:pt>
                <c:pt idx="10">
                  <c:v>9.5</c:v>
                </c:pt>
                <c:pt idx="11">
                  <c:v>4.9000000000000004</c:v>
                </c:pt>
                <c:pt idx="12">
                  <c:v>11.2</c:v>
                </c:pt>
                <c:pt idx="13">
                  <c:v>39.1</c:v>
                </c:pt>
                <c:pt idx="14">
                  <c:v>36.799999999999997</c:v>
                </c:pt>
                <c:pt idx="15">
                  <c:v>30.7</c:v>
                </c:pt>
                <c:pt idx="16">
                  <c:v>29.7</c:v>
                </c:pt>
                <c:pt idx="17">
                  <c:v>27.9</c:v>
                </c:pt>
                <c:pt idx="18">
                  <c:v>27.6</c:v>
                </c:pt>
                <c:pt idx="19">
                  <c:v>24.7</c:v>
                </c:pt>
                <c:pt idx="20">
                  <c:v>24</c:v>
                </c:pt>
                <c:pt idx="21">
                  <c:v>19.7</c:v>
                </c:pt>
                <c:pt idx="22">
                  <c:v>17.899999999999999</c:v>
                </c:pt>
                <c:pt idx="23">
                  <c:v>15.8</c:v>
                </c:pt>
                <c:pt idx="24">
                  <c:v>14.6</c:v>
                </c:pt>
                <c:pt idx="25">
                  <c:v>11.5</c:v>
                </c:pt>
                <c:pt idx="26">
                  <c:v>50.7</c:v>
                </c:pt>
                <c:pt idx="27">
                  <c:v>57.2</c:v>
                </c:pt>
                <c:pt idx="28">
                  <c:v>40.5</c:v>
                </c:pt>
                <c:pt idx="29">
                  <c:v>61.1</c:v>
                </c:pt>
                <c:pt idx="30">
                  <c:v>49.2</c:v>
                </c:pt>
                <c:pt idx="31">
                  <c:v>34.9</c:v>
                </c:pt>
                <c:pt idx="32">
                  <c:v>45.3</c:v>
                </c:pt>
                <c:pt idx="33">
                  <c:v>39.200000000000003</c:v>
                </c:pt>
                <c:pt idx="34">
                  <c:v>49.9</c:v>
                </c:pt>
                <c:pt idx="35">
                  <c:v>41.5</c:v>
                </c:pt>
                <c:pt idx="36">
                  <c:v>36.799999999999997</c:v>
                </c:pt>
                <c:pt idx="37">
                  <c:v>27.5</c:v>
                </c:pt>
                <c:pt idx="38">
                  <c:v>28.8</c:v>
                </c:pt>
              </c:numCache>
            </c:numRef>
          </c:xVal>
          <c:yVal>
            <c:numRef>
              <c:f>List1!$C$2:$C$40</c:f>
              <c:numCache>
                <c:formatCode>General</c:formatCode>
                <c:ptCount val="39"/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E7-46B7-9049-7E02002D7E40}"/>
            </c:ext>
          </c:extLst>
        </c:ser>
        <c:ser>
          <c:idx val="2"/>
          <c:order val="2"/>
          <c:tx>
            <c:strRef>
              <c:f>List1!$D$1</c:f>
              <c:strCache>
                <c:ptCount val="1"/>
                <c:pt idx="0">
                  <c:v>Vyhranění PROTI</c:v>
                </c:pt>
              </c:strCache>
            </c:strRef>
          </c:tx>
          <c:spPr>
            <a:ln>
              <a:solidFill>
                <a:srgbClr val="CE1C34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rgbClr val="CE1C34"/>
                </a:solidFill>
              </a:ln>
            </c:spPr>
          </c:marker>
          <c:xVal>
            <c:numRef>
              <c:f>List1!$A$2:$A$40</c:f>
              <c:numCache>
                <c:formatCode>General</c:formatCode>
                <c:ptCount val="39"/>
                <c:pt idx="0">
                  <c:v>25.6</c:v>
                </c:pt>
                <c:pt idx="1">
                  <c:v>19.5</c:v>
                </c:pt>
                <c:pt idx="2">
                  <c:v>15.1</c:v>
                </c:pt>
                <c:pt idx="3">
                  <c:v>12.7</c:v>
                </c:pt>
                <c:pt idx="4">
                  <c:v>25.4</c:v>
                </c:pt>
                <c:pt idx="5">
                  <c:v>20.6</c:v>
                </c:pt>
                <c:pt idx="6">
                  <c:v>19.5</c:v>
                </c:pt>
                <c:pt idx="7">
                  <c:v>18.100000000000001</c:v>
                </c:pt>
                <c:pt idx="8">
                  <c:v>13.3</c:v>
                </c:pt>
                <c:pt idx="9">
                  <c:v>15.4</c:v>
                </c:pt>
                <c:pt idx="10">
                  <c:v>9.5</c:v>
                </c:pt>
                <c:pt idx="11">
                  <c:v>4.9000000000000004</c:v>
                </c:pt>
                <c:pt idx="12">
                  <c:v>11.2</c:v>
                </c:pt>
                <c:pt idx="13">
                  <c:v>39.1</c:v>
                </c:pt>
                <c:pt idx="14">
                  <c:v>36.799999999999997</c:v>
                </c:pt>
                <c:pt idx="15">
                  <c:v>30.7</c:v>
                </c:pt>
                <c:pt idx="16">
                  <c:v>29.7</c:v>
                </c:pt>
                <c:pt idx="17">
                  <c:v>27.9</c:v>
                </c:pt>
                <c:pt idx="18">
                  <c:v>27.6</c:v>
                </c:pt>
                <c:pt idx="19">
                  <c:v>24.7</c:v>
                </c:pt>
                <c:pt idx="20">
                  <c:v>24</c:v>
                </c:pt>
                <c:pt idx="21">
                  <c:v>19.7</c:v>
                </c:pt>
                <c:pt idx="22">
                  <c:v>17.899999999999999</c:v>
                </c:pt>
                <c:pt idx="23">
                  <c:v>15.8</c:v>
                </c:pt>
                <c:pt idx="24">
                  <c:v>14.6</c:v>
                </c:pt>
                <c:pt idx="25">
                  <c:v>11.5</c:v>
                </c:pt>
                <c:pt idx="26">
                  <c:v>50.7</c:v>
                </c:pt>
                <c:pt idx="27">
                  <c:v>57.2</c:v>
                </c:pt>
                <c:pt idx="28">
                  <c:v>40.5</c:v>
                </c:pt>
                <c:pt idx="29">
                  <c:v>61.1</c:v>
                </c:pt>
                <c:pt idx="30">
                  <c:v>49.2</c:v>
                </c:pt>
                <c:pt idx="31">
                  <c:v>34.9</c:v>
                </c:pt>
                <c:pt idx="32">
                  <c:v>45.3</c:v>
                </c:pt>
                <c:pt idx="33">
                  <c:v>39.200000000000003</c:v>
                </c:pt>
                <c:pt idx="34">
                  <c:v>49.9</c:v>
                </c:pt>
                <c:pt idx="35">
                  <c:v>41.5</c:v>
                </c:pt>
                <c:pt idx="36">
                  <c:v>36.799999999999997</c:v>
                </c:pt>
                <c:pt idx="37">
                  <c:v>27.5</c:v>
                </c:pt>
                <c:pt idx="38">
                  <c:v>28.8</c:v>
                </c:pt>
              </c:numCache>
            </c:numRef>
          </c:xVal>
          <c:yVal>
            <c:numRef>
              <c:f>List1!$D$2:$D$40</c:f>
              <c:numCache>
                <c:formatCode>General</c:formatCode>
                <c:ptCount val="39"/>
                <c:pt idx="26">
                  <c:v>16</c:v>
                </c:pt>
                <c:pt idx="27">
                  <c:v>15</c:v>
                </c:pt>
                <c:pt idx="28">
                  <c:v>14</c:v>
                </c:pt>
                <c:pt idx="29">
                  <c:v>13</c:v>
                </c:pt>
                <c:pt idx="30">
                  <c:v>12</c:v>
                </c:pt>
                <c:pt idx="31">
                  <c:v>11</c:v>
                </c:pt>
                <c:pt idx="32">
                  <c:v>10</c:v>
                </c:pt>
                <c:pt idx="33">
                  <c:v>9</c:v>
                </c:pt>
                <c:pt idx="34">
                  <c:v>8</c:v>
                </c:pt>
                <c:pt idx="35">
                  <c:v>7</c:v>
                </c:pt>
                <c:pt idx="36">
                  <c:v>6</c:v>
                </c:pt>
                <c:pt idx="37">
                  <c:v>5</c:v>
                </c:pt>
                <c:pt idx="38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3EE7-46B7-9049-7E02002D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475136"/>
        <c:axId val="58004608"/>
      </c:scatterChart>
      <c:valAx>
        <c:axId val="134475136"/>
        <c:scaling>
          <c:orientation val="minMax"/>
          <c:min val="0"/>
        </c:scaling>
        <c:delete val="0"/>
        <c:axPos val="b"/>
        <c:numFmt formatCode="#,##0;\-#,##0" sourceLinked="0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58004608"/>
        <c:crossesAt val="0"/>
        <c:crossBetween val="midCat"/>
        <c:majorUnit val="10"/>
      </c:valAx>
      <c:valAx>
        <c:axId val="58004608"/>
        <c:scaling>
          <c:orientation val="minMax"/>
          <c:min val="3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  <a:prstDash val="dash"/>
          </a:ln>
        </c:spPr>
        <c:crossAx val="134475136"/>
        <c:crossesAt val="0"/>
        <c:crossBetween val="midCat"/>
        <c:majorUnit val="1"/>
      </c:valAx>
    </c:plotArea>
    <c:legend>
      <c:legendPos val="t"/>
      <c:layout>
        <c:manualLayout>
          <c:xMode val="edge"/>
          <c:yMode val="edge"/>
          <c:x val="0.35269584073548182"/>
          <c:y val="6.9903152832298879E-2"/>
          <c:w val="0.53038219548630217"/>
          <c:h val="6.0090154096139214E-2"/>
        </c:manualLayout>
      </c:layout>
      <c:overlay val="0"/>
      <c:spPr>
        <a:noFill/>
      </c:spPr>
      <c:txPr>
        <a:bodyPr/>
        <a:lstStyle/>
        <a:p>
          <a:pPr>
            <a:defRPr sz="1050" b="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000066"/>
          </a:solidFill>
        </a:defRPr>
      </a:pPr>
      <a:endParaRPr lang="cs-CZ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46859894452792"/>
          <c:y val="7.2774519405677196E-2"/>
          <c:w val="0.57946917625774919"/>
          <c:h val="0.84283652692926592"/>
        </c:manualLayout>
      </c:layout>
      <c:scatterChart>
        <c:scatterStyle val="lineMarker"/>
        <c:varyColors val="0"/>
        <c:ser>
          <c:idx val="1"/>
          <c:order val="0"/>
          <c:tx>
            <c:strRef>
              <c:f>List1!$B$1</c:f>
              <c:strCache>
                <c:ptCount val="1"/>
                <c:pt idx="0">
                  <c:v>Má aktuální zkušenost se školou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circle"/>
            <c:size val="5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</c:spPr>
          </c:marker>
          <c:xVal>
            <c:numRef>
              <c:f>List1!$A$2:$A$27</c:f>
              <c:numCache>
                <c:formatCode>General</c:formatCode>
                <c:ptCount val="26"/>
                <c:pt idx="0">
                  <c:v>2.52</c:v>
                </c:pt>
                <c:pt idx="1">
                  <c:v>2.46</c:v>
                </c:pt>
                <c:pt idx="2">
                  <c:v>2.72</c:v>
                </c:pt>
                <c:pt idx="3">
                  <c:v>2.23</c:v>
                </c:pt>
                <c:pt idx="4">
                  <c:v>2.04</c:v>
                </c:pt>
                <c:pt idx="5">
                  <c:v>2.2400000000000002</c:v>
                </c:pt>
                <c:pt idx="6">
                  <c:v>2.0499999999999998</c:v>
                </c:pt>
                <c:pt idx="7">
                  <c:v>2.66</c:v>
                </c:pt>
                <c:pt idx="8">
                  <c:v>2.0299999999999998</c:v>
                </c:pt>
                <c:pt idx="9">
                  <c:v>2.09</c:v>
                </c:pt>
                <c:pt idx="10">
                  <c:v>2.27</c:v>
                </c:pt>
                <c:pt idx="11">
                  <c:v>1.75</c:v>
                </c:pt>
                <c:pt idx="12">
                  <c:v>1.91</c:v>
                </c:pt>
                <c:pt idx="13">
                  <c:v>2.21</c:v>
                </c:pt>
                <c:pt idx="14">
                  <c:v>2.2000000000000002</c:v>
                </c:pt>
                <c:pt idx="15">
                  <c:v>2.48</c:v>
                </c:pt>
                <c:pt idx="16">
                  <c:v>2</c:v>
                </c:pt>
                <c:pt idx="17">
                  <c:v>1.84</c:v>
                </c:pt>
                <c:pt idx="18">
                  <c:v>2.0499999999999998</c:v>
                </c:pt>
                <c:pt idx="19">
                  <c:v>1.86</c:v>
                </c:pt>
                <c:pt idx="20">
                  <c:v>2.48</c:v>
                </c:pt>
                <c:pt idx="21">
                  <c:v>1.87</c:v>
                </c:pt>
                <c:pt idx="22">
                  <c:v>1.97</c:v>
                </c:pt>
                <c:pt idx="23">
                  <c:v>2.1800000000000002</c:v>
                </c:pt>
                <c:pt idx="24">
                  <c:v>1.68</c:v>
                </c:pt>
                <c:pt idx="25">
                  <c:v>1.86</c:v>
                </c:pt>
              </c:numCache>
            </c:numRef>
          </c:xVal>
          <c:yVal>
            <c:numRef>
              <c:f>List1!$B$2:$B$27</c:f>
              <c:numCache>
                <c:formatCode>General</c:formatCode>
                <c:ptCount val="26"/>
                <c:pt idx="0">
                  <c:v>16</c:v>
                </c:pt>
                <c:pt idx="1">
                  <c:v>15</c:v>
                </c:pt>
                <c:pt idx="2">
                  <c:v>14</c:v>
                </c:pt>
                <c:pt idx="3">
                  <c:v>13</c:v>
                </c:pt>
                <c:pt idx="4">
                  <c:v>12</c:v>
                </c:pt>
                <c:pt idx="5">
                  <c:v>11</c:v>
                </c:pt>
                <c:pt idx="6">
                  <c:v>10</c:v>
                </c:pt>
                <c:pt idx="7">
                  <c:v>9</c:v>
                </c:pt>
                <c:pt idx="8">
                  <c:v>8</c:v>
                </c:pt>
                <c:pt idx="9">
                  <c:v>7</c:v>
                </c:pt>
                <c:pt idx="10">
                  <c:v>6</c:v>
                </c:pt>
                <c:pt idx="11">
                  <c:v>5</c:v>
                </c:pt>
                <c:pt idx="12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F1E-4209-822E-767E42807923}"/>
            </c:ext>
          </c:extLst>
        </c:ser>
        <c:ser>
          <c:idx val="0"/>
          <c:order val="1"/>
          <c:tx>
            <c:strRef>
              <c:f>List1!$C$1</c:f>
              <c:strCache>
                <c:ptCount val="1"/>
                <c:pt idx="0">
                  <c:v>Nemá aktuální zkušenost se školou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List1!$A$2:$A$27</c:f>
              <c:numCache>
                <c:formatCode>General</c:formatCode>
                <c:ptCount val="26"/>
                <c:pt idx="0">
                  <c:v>2.52</c:v>
                </c:pt>
                <c:pt idx="1">
                  <c:v>2.46</c:v>
                </c:pt>
                <c:pt idx="2">
                  <c:v>2.72</c:v>
                </c:pt>
                <c:pt idx="3">
                  <c:v>2.23</c:v>
                </c:pt>
                <c:pt idx="4">
                  <c:v>2.04</c:v>
                </c:pt>
                <c:pt idx="5">
                  <c:v>2.2400000000000002</c:v>
                </c:pt>
                <c:pt idx="6">
                  <c:v>2.0499999999999998</c:v>
                </c:pt>
                <c:pt idx="7">
                  <c:v>2.66</c:v>
                </c:pt>
                <c:pt idx="8">
                  <c:v>2.0299999999999998</c:v>
                </c:pt>
                <c:pt idx="9">
                  <c:v>2.09</c:v>
                </c:pt>
                <c:pt idx="10">
                  <c:v>2.27</c:v>
                </c:pt>
                <c:pt idx="11">
                  <c:v>1.75</c:v>
                </c:pt>
                <c:pt idx="12">
                  <c:v>1.91</c:v>
                </c:pt>
                <c:pt idx="13">
                  <c:v>2.21</c:v>
                </c:pt>
                <c:pt idx="14">
                  <c:v>2.2000000000000002</c:v>
                </c:pt>
                <c:pt idx="15">
                  <c:v>2.48</c:v>
                </c:pt>
                <c:pt idx="16">
                  <c:v>2</c:v>
                </c:pt>
                <c:pt idx="17">
                  <c:v>1.84</c:v>
                </c:pt>
                <c:pt idx="18">
                  <c:v>2.0499999999999998</c:v>
                </c:pt>
                <c:pt idx="19">
                  <c:v>1.86</c:v>
                </c:pt>
                <c:pt idx="20">
                  <c:v>2.48</c:v>
                </c:pt>
                <c:pt idx="21">
                  <c:v>1.87</c:v>
                </c:pt>
                <c:pt idx="22">
                  <c:v>1.97</c:v>
                </c:pt>
                <c:pt idx="23">
                  <c:v>2.1800000000000002</c:v>
                </c:pt>
                <c:pt idx="24">
                  <c:v>1.68</c:v>
                </c:pt>
                <c:pt idx="25">
                  <c:v>1.86</c:v>
                </c:pt>
              </c:numCache>
            </c:numRef>
          </c:xVal>
          <c:yVal>
            <c:numRef>
              <c:f>List1!$C$2:$C$27</c:f>
              <c:numCache>
                <c:formatCode>General</c:formatCode>
                <c:ptCount val="26"/>
                <c:pt idx="13">
                  <c:v>16</c:v>
                </c:pt>
                <c:pt idx="14">
                  <c:v>15</c:v>
                </c:pt>
                <c:pt idx="15">
                  <c:v>14</c:v>
                </c:pt>
                <c:pt idx="16">
                  <c:v>13</c:v>
                </c:pt>
                <c:pt idx="17">
                  <c:v>12</c:v>
                </c:pt>
                <c:pt idx="18">
                  <c:v>11</c:v>
                </c:pt>
                <c:pt idx="19">
                  <c:v>10</c:v>
                </c:pt>
                <c:pt idx="20">
                  <c:v>9</c:v>
                </c:pt>
                <c:pt idx="21">
                  <c:v>8</c:v>
                </c:pt>
                <c:pt idx="22">
                  <c:v>7</c:v>
                </c:pt>
                <c:pt idx="23">
                  <c:v>6</c:v>
                </c:pt>
                <c:pt idx="24">
                  <c:v>5</c:v>
                </c:pt>
                <c:pt idx="25">
                  <c:v>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3EE7-46B7-9049-7E02002D7E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4220032"/>
        <c:axId val="134230400"/>
      </c:scatterChart>
      <c:valAx>
        <c:axId val="134220032"/>
        <c:scaling>
          <c:orientation val="minMax"/>
          <c:max val="4"/>
          <c:min val="1"/>
        </c:scaling>
        <c:delete val="0"/>
        <c:axPos val="b"/>
        <c:numFmt formatCode="#,##0;\-#,##0" sourceLinked="0"/>
        <c:majorTickMark val="out"/>
        <c:minorTickMark val="out"/>
        <c:tickLblPos val="nextTo"/>
        <c:spPr>
          <a:ln>
            <a:noFill/>
          </a:ln>
        </c:spPr>
        <c:txPr>
          <a:bodyPr/>
          <a:lstStyle/>
          <a:p>
            <a:pPr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cs-CZ"/>
          </a:p>
        </c:txPr>
        <c:crossAx val="134230400"/>
        <c:crossesAt val="0"/>
        <c:crossBetween val="midCat"/>
        <c:majorUnit val="1"/>
      </c:valAx>
      <c:valAx>
        <c:axId val="134230400"/>
        <c:scaling>
          <c:orientation val="minMax"/>
          <c:min val="3.5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>
            <a:noFill/>
            <a:prstDash val="dash"/>
          </a:ln>
        </c:spPr>
        <c:crossAx val="134220032"/>
        <c:crossesAt val="0"/>
        <c:crossBetween val="midCat"/>
        <c:majorUnit val="1"/>
      </c:valAx>
    </c:plotArea>
    <c:legend>
      <c:legendPos val="t"/>
      <c:layout>
        <c:manualLayout>
          <c:xMode val="edge"/>
          <c:yMode val="edge"/>
          <c:x val="0.25604208298089326"/>
          <c:y val="6.9903152832298879E-2"/>
          <c:w val="0.62703595324089079"/>
          <c:h val="6.0090154096139214E-2"/>
        </c:manualLayout>
      </c:layout>
      <c:overlay val="0"/>
      <c:spPr>
        <a:noFill/>
      </c:spPr>
      <c:txPr>
        <a:bodyPr/>
        <a:lstStyle/>
        <a:p>
          <a:pPr>
            <a:defRPr sz="1050" b="0"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txPr>
    <a:bodyPr/>
    <a:lstStyle/>
    <a:p>
      <a:pPr>
        <a:defRPr sz="1100">
          <a:solidFill>
            <a:srgbClr val="000066"/>
          </a:solidFill>
        </a:defRPr>
      </a:pPr>
      <a:endParaRPr lang="cs-CZ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0601450242446E-2"/>
          <c:y val="0.15143303016428575"/>
          <c:w val="0.89733921751285228"/>
          <c:h val="0.740291963713207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 - průměry ve skupinách'!$B$4</c:f>
              <c:strCache>
                <c:ptCount val="1"/>
                <c:pt idx="0">
                  <c:v>Vyhranění PRO</c:v>
                </c:pt>
              </c:strCache>
            </c:strRef>
          </c:tx>
          <c:invertIfNegative val="0"/>
          <c:cat>
            <c:strRef>
              <c:f>'3F - průměry ve skupinách'!$G$3:$I$3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skupinách'!$G$4:$I$4</c:f>
              <c:numCache>
                <c:formatCode>####.0000000</c:formatCode>
                <c:ptCount val="3"/>
                <c:pt idx="0">
                  <c:v>-0.5554046641116156</c:v>
                </c:pt>
                <c:pt idx="1">
                  <c:v>-0.27807157320402892</c:v>
                </c:pt>
                <c:pt idx="2">
                  <c:v>-0.29826063147174769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9E-4F9D-B18E-9F33E2BB03D0}"/>
            </c:ext>
          </c:extLst>
        </c:ser>
        <c:ser>
          <c:idx val="1"/>
          <c:order val="1"/>
          <c:tx>
            <c:strRef>
              <c:f>'3F - průměry ve skupinách'!$B$5</c:f>
              <c:strCache>
                <c:ptCount val="1"/>
                <c:pt idx="0">
                  <c:v>Oslovitelní</c:v>
                </c:pt>
              </c:strCache>
            </c:strRef>
          </c:tx>
          <c:invertIfNegative val="0"/>
          <c:cat>
            <c:strRef>
              <c:f>'3F - průměry ve skupinách'!$G$3:$I$3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skupinách'!$G$5:$I$5</c:f>
              <c:numCache>
                <c:formatCode>####.0000000</c:formatCode>
                <c:ptCount val="3"/>
                <c:pt idx="0">
                  <c:v>-5.7944992673837174E-2</c:v>
                </c:pt>
                <c:pt idx="1">
                  <c:v>-0.12268757076721069</c:v>
                </c:pt>
                <c:pt idx="2">
                  <c:v>2.7890935634338468E-3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9E-4F9D-B18E-9F33E2BB03D0}"/>
            </c:ext>
          </c:extLst>
        </c:ser>
        <c:ser>
          <c:idx val="2"/>
          <c:order val="2"/>
          <c:tx>
            <c:strRef>
              <c:f>'3F - průměry ve skupinách'!$B$6</c:f>
              <c:strCache>
                <c:ptCount val="1"/>
                <c:pt idx="0">
                  <c:v>Vyhranění PROTI</c:v>
                </c:pt>
              </c:strCache>
            </c:strRef>
          </c:tx>
          <c:invertIfNegative val="0"/>
          <c:cat>
            <c:strRef>
              <c:f>'3F - průměry ve skupinách'!$G$3:$I$3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skupinách'!$G$6:$I$6</c:f>
              <c:numCache>
                <c:formatCode>####.0000000</c:formatCode>
                <c:ptCount val="3"/>
                <c:pt idx="0">
                  <c:v>0.35491636458988035</c:v>
                </c:pt>
                <c:pt idx="1">
                  <c:v>0.3376367889677524</c:v>
                </c:pt>
                <c:pt idx="2">
                  <c:v>0.13270383182559969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49E-4F9D-B18E-9F33E2BB03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075328"/>
        <c:axId val="202006912"/>
      </c:barChart>
      <c:catAx>
        <c:axId val="201075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400">
                <a:solidFill>
                  <a:srgbClr val="0063A2"/>
                </a:solidFill>
              </a:defRPr>
            </a:pPr>
            <a:endParaRPr lang="cs-CZ"/>
          </a:p>
        </c:txPr>
        <c:crossAx val="202006912"/>
        <c:crosses val="autoZero"/>
        <c:auto val="1"/>
        <c:lblAlgn val="ctr"/>
        <c:lblOffset val="100"/>
        <c:noMultiLvlLbl val="0"/>
      </c:catAx>
      <c:valAx>
        <c:axId val="202006912"/>
        <c:scaling>
          <c:orientation val="minMax"/>
          <c:max val="0.60000000000000009"/>
          <c:min val="-0.60000000000000009"/>
        </c:scaling>
        <c:delete val="0"/>
        <c:axPos val="l"/>
        <c:numFmt formatCode="#,##0.0" sourceLinked="0"/>
        <c:majorTickMark val="out"/>
        <c:minorTickMark val="none"/>
        <c:tickLblPos val="nextTo"/>
        <c:crossAx val="2010753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181112657957743"/>
          <c:y val="0.94482186556871006"/>
          <c:w val="0.79646258317956253"/>
          <c:h val="4.5890575331048747E-2"/>
        </c:manualLayout>
      </c:layout>
      <c:overlay val="0"/>
      <c:txPr>
        <a:bodyPr/>
        <a:lstStyle/>
        <a:p>
          <a:pPr>
            <a:defRPr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0601450242446E-2"/>
          <c:y val="5.0696436917987989E-2"/>
          <c:w val="0.67946723608701454"/>
          <c:h val="0.89860712616402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 - průměry ve skupinách'!$B$16</c:f>
              <c:strCache>
                <c:ptCount val="1"/>
                <c:pt idx="0">
                  <c:v>Jsem určitě PRO (je to právo dítěte)</c:v>
                </c:pt>
              </c:strCache>
            </c:strRef>
          </c:tx>
          <c:invertIfNegative val="0"/>
          <c:cat>
            <c:strRef>
              <c:f>'3F - průměry ve skupinách'!$G$15:$I$15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skupinách'!$G$16:$I$16</c:f>
              <c:numCache>
                <c:formatCode>####.0000000</c:formatCode>
                <c:ptCount val="3"/>
                <c:pt idx="0">
                  <c:v>-0.37651007715013263</c:v>
                </c:pt>
                <c:pt idx="1">
                  <c:v>-0.11395371557062835</c:v>
                </c:pt>
                <c:pt idx="2">
                  <c:v>-0.16169530278072936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B7-41FE-A045-A1DC6BF21B7C}"/>
            </c:ext>
          </c:extLst>
        </c:ser>
        <c:ser>
          <c:idx val="1"/>
          <c:order val="1"/>
          <c:tx>
            <c:strRef>
              <c:f>'3F - průměry ve skupinách'!$B$17</c:f>
              <c:strCache>
                <c:ptCount val="1"/>
                <c:pt idx="0">
                  <c:v>Jsem PRO za určitých podmínek</c:v>
                </c:pt>
              </c:strCache>
            </c:strRef>
          </c:tx>
          <c:invertIfNegative val="0"/>
          <c:cat>
            <c:strRef>
              <c:f>'3F - průměry ve skupinách'!$G$15:$I$15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skupinách'!$G$17:$I$17</c:f>
              <c:numCache>
                <c:formatCode>####.0000000</c:formatCode>
                <c:ptCount val="3"/>
                <c:pt idx="0">
                  <c:v>2.100218062646126E-2</c:v>
                </c:pt>
                <c:pt idx="1">
                  <c:v>-1.2495774480387453E-2</c:v>
                </c:pt>
                <c:pt idx="2">
                  <c:v>4.3649638679634076E-2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7B7-41FE-A045-A1DC6BF21B7C}"/>
            </c:ext>
          </c:extLst>
        </c:ser>
        <c:ser>
          <c:idx val="2"/>
          <c:order val="2"/>
          <c:tx>
            <c:strRef>
              <c:f>'3F - průměry ve skupinách'!$B$18</c:f>
              <c:strCache>
                <c:ptCount val="1"/>
                <c:pt idx="0">
                  <c:v>Jsem určitě PROTI (měly by být v oddělených třídách)</c:v>
                </c:pt>
              </c:strCache>
            </c:strRef>
          </c:tx>
          <c:invertIfNegative val="0"/>
          <c:cat>
            <c:strRef>
              <c:f>'3F - průměry ve skupinách'!$G$15:$I$15</c:f>
              <c:strCache>
                <c:ptCount val="3"/>
                <c:pt idx="0">
                  <c:v>Poškození třídy a začleněných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skupinách'!$G$18:$I$18</c:f>
              <c:numCache>
                <c:formatCode>####.0000000</c:formatCode>
                <c:ptCount val="3"/>
                <c:pt idx="0">
                  <c:v>0.48431103746856374</c:v>
                </c:pt>
                <c:pt idx="1">
                  <c:v>0.19344844976894313</c:v>
                </c:pt>
                <c:pt idx="2">
                  <c:v>0.12189863329274636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7B7-41FE-A045-A1DC6BF21B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2043776"/>
        <c:axId val="202045312"/>
      </c:barChart>
      <c:catAx>
        <c:axId val="202043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high"/>
        <c:txPr>
          <a:bodyPr/>
          <a:lstStyle/>
          <a:p>
            <a:pPr>
              <a:defRPr sz="1000">
                <a:solidFill>
                  <a:srgbClr val="0063A2"/>
                </a:solidFill>
              </a:defRPr>
            </a:pPr>
            <a:endParaRPr lang="cs-CZ"/>
          </a:p>
        </c:txPr>
        <c:crossAx val="202045312"/>
        <c:crosses val="autoZero"/>
        <c:auto val="1"/>
        <c:lblAlgn val="ctr"/>
        <c:lblOffset val="100"/>
        <c:noMultiLvlLbl val="0"/>
      </c:catAx>
      <c:valAx>
        <c:axId val="202045312"/>
        <c:scaling>
          <c:orientation val="minMax"/>
          <c:max val="0.5"/>
          <c:min val="-0.5"/>
        </c:scaling>
        <c:delete val="0"/>
        <c:axPos val="l"/>
        <c:numFmt formatCode="#,##0.0" sourceLinked="0"/>
        <c:majorTickMark val="out"/>
        <c:minorTickMark val="none"/>
        <c:tickLblPos val="nextTo"/>
        <c:crossAx val="202043776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0601450242446E-2"/>
          <c:y val="5.0696436917987989E-2"/>
          <c:w val="0.67946723608701454"/>
          <c:h val="0.89860712616402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 - průměry ve skupinách'!$B$22</c:f>
              <c:strCache>
                <c:ptCount val="1"/>
                <c:pt idx="0">
                  <c:v>Jsem určitě PRO (je to právo dítěte)</c:v>
                </c:pt>
              </c:strCache>
            </c:strRef>
          </c:tx>
          <c:invertIfNegative val="0"/>
          <c:cat>
            <c:strRef>
              <c:f>'3F - průměry ve skupinách'!$G$21:$I$21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skupinách'!$G$22:$I$22</c:f>
              <c:numCache>
                <c:formatCode>####.0000000</c:formatCode>
                <c:ptCount val="3"/>
                <c:pt idx="0">
                  <c:v>-0.11604739811971598</c:v>
                </c:pt>
                <c:pt idx="1">
                  <c:v>-0.11776296720418047</c:v>
                </c:pt>
                <c:pt idx="2">
                  <c:v>-4.992203486453814E-2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24-4BA0-8171-BCB17554661E}"/>
            </c:ext>
          </c:extLst>
        </c:ser>
        <c:ser>
          <c:idx val="1"/>
          <c:order val="1"/>
          <c:tx>
            <c:strRef>
              <c:f>'3F - průměry ve skupinách'!$B$23</c:f>
              <c:strCache>
                <c:ptCount val="1"/>
                <c:pt idx="0">
                  <c:v>Jsem PRO za určitých podmínek</c:v>
                </c:pt>
              </c:strCache>
            </c:strRef>
          </c:tx>
          <c:invertIfNegative val="0"/>
          <c:cat>
            <c:strRef>
              <c:f>'3F - průměry ve skupinách'!$G$21:$I$21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skupinách'!$G$23:$I$23</c:f>
              <c:numCache>
                <c:formatCode>####.0000000</c:formatCode>
                <c:ptCount val="3"/>
                <c:pt idx="0">
                  <c:v>0.1345957960781039</c:v>
                </c:pt>
                <c:pt idx="1">
                  <c:v>4.3169482074258532E-2</c:v>
                </c:pt>
                <c:pt idx="2">
                  <c:v>4.8147859604063356E-2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824-4BA0-8171-BCB17554661E}"/>
            </c:ext>
          </c:extLst>
        </c:ser>
        <c:ser>
          <c:idx val="2"/>
          <c:order val="2"/>
          <c:tx>
            <c:strRef>
              <c:f>'3F - průměry ve skupinách'!$B$24</c:f>
              <c:strCache>
                <c:ptCount val="1"/>
                <c:pt idx="0">
                  <c:v>Jsem určitě PROTI (měly by být v oddělených třídách)</c:v>
                </c:pt>
              </c:strCache>
            </c:strRef>
          </c:tx>
          <c:invertIfNegative val="0"/>
          <c:cat>
            <c:strRef>
              <c:f>'3F - průměry ve skupinách'!$G$21:$I$21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skupinách'!$G$24:$I$24</c:f>
              <c:numCache>
                <c:formatCode>####.0000000</c:formatCode>
                <c:ptCount val="3"/>
                <c:pt idx="0">
                  <c:v>0.20629088493120357</c:v>
                </c:pt>
                <c:pt idx="1">
                  <c:v>0.67005353205905038</c:v>
                </c:pt>
                <c:pt idx="2">
                  <c:v>0.13684599050413776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824-4BA0-8171-BCB175546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273344"/>
        <c:axId val="201274880"/>
      </c:barChart>
      <c:catAx>
        <c:axId val="201273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01274880"/>
        <c:crosses val="autoZero"/>
        <c:auto val="1"/>
        <c:lblAlgn val="ctr"/>
        <c:lblOffset val="100"/>
        <c:noMultiLvlLbl val="0"/>
      </c:catAx>
      <c:valAx>
        <c:axId val="201274880"/>
        <c:scaling>
          <c:orientation val="minMax"/>
          <c:max val="0.5"/>
          <c:min val="-0.5"/>
        </c:scaling>
        <c:delete val="0"/>
        <c:axPos val="l"/>
        <c:numFmt formatCode="#,##0.0" sourceLinked="0"/>
        <c:majorTickMark val="out"/>
        <c:minorTickMark val="none"/>
        <c:tickLblPos val="nextTo"/>
        <c:crossAx val="201273344"/>
        <c:crosses val="autoZero"/>
        <c:crossBetween val="between"/>
        <c:majorUnit val="0.5"/>
      </c:valAx>
    </c:plotArea>
    <c:legend>
      <c:legendPos val="r"/>
      <c:layout>
        <c:manualLayout>
          <c:xMode val="edge"/>
          <c:yMode val="edge"/>
          <c:x val="0.77052489846578343"/>
          <c:y val="3.5404684095860554E-2"/>
          <c:w val="0.22947510153421663"/>
          <c:h val="0.96459531590413938"/>
        </c:manualLayout>
      </c:layout>
      <c:overlay val="0"/>
      <c:txPr>
        <a:bodyPr/>
        <a:lstStyle/>
        <a:p>
          <a:pPr>
            <a:defRPr>
              <a:solidFill>
                <a:srgbClr val="0063A2"/>
              </a:solidFill>
            </a:defRPr>
          </a:pPr>
          <a:endParaRPr lang="cs-CZ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120601450242446E-2"/>
          <c:y val="5.0696436917987989E-2"/>
          <c:w val="0.67946723608701454"/>
          <c:h val="0.898607126164024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'3F - průměry ve skupinách'!$B$28</c:f>
              <c:strCache>
                <c:ptCount val="1"/>
                <c:pt idx="0">
                  <c:v>Jsem určitě PRO (je to právo dítěte)</c:v>
                </c:pt>
              </c:strCache>
            </c:strRef>
          </c:tx>
          <c:invertIfNegative val="0"/>
          <c:cat>
            <c:strRef>
              <c:f>'3F - průměry ve skupinách'!$G$27:$I$27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skupinách'!$G$28:$I$28</c:f>
              <c:numCache>
                <c:formatCode>####.0000000</c:formatCode>
                <c:ptCount val="3"/>
                <c:pt idx="0">
                  <c:v>-0.18415267849773415</c:v>
                </c:pt>
                <c:pt idx="1">
                  <c:v>-0.24622243981948505</c:v>
                </c:pt>
                <c:pt idx="2">
                  <c:v>-0.14055963154285572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5-4397-B885-712B14C2A60F}"/>
            </c:ext>
          </c:extLst>
        </c:ser>
        <c:ser>
          <c:idx val="1"/>
          <c:order val="1"/>
          <c:tx>
            <c:strRef>
              <c:f>'3F - průměry ve skupinách'!$B$29</c:f>
              <c:strCache>
                <c:ptCount val="1"/>
                <c:pt idx="0">
                  <c:v>Jsem PRO za určitých podmínek</c:v>
                </c:pt>
              </c:strCache>
            </c:strRef>
          </c:tx>
          <c:invertIfNegative val="0"/>
          <c:cat>
            <c:strRef>
              <c:f>'3F - průměry ve skupinách'!$G$27:$I$27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skupinách'!$G$29:$I$29</c:f>
              <c:numCache>
                <c:formatCode>####.0000000</c:formatCode>
                <c:ptCount val="3"/>
                <c:pt idx="0">
                  <c:v>4.2019683238502879E-2</c:v>
                </c:pt>
                <c:pt idx="1">
                  <c:v>-3.2810111129430379E-2</c:v>
                </c:pt>
                <c:pt idx="2">
                  <c:v>5.1442376616580347E-2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25-4397-B885-712B14C2A60F}"/>
            </c:ext>
          </c:extLst>
        </c:ser>
        <c:ser>
          <c:idx val="2"/>
          <c:order val="2"/>
          <c:tx>
            <c:strRef>
              <c:f>'3F - průměry ve skupinách'!$B$30</c:f>
              <c:strCache>
                <c:ptCount val="1"/>
                <c:pt idx="0">
                  <c:v>Jsem určitě PROTI (měly by být v oddělených třídách)</c:v>
                </c:pt>
              </c:strCache>
            </c:strRef>
          </c:tx>
          <c:invertIfNegative val="0"/>
          <c:cat>
            <c:strRef>
              <c:f>'3F - průměry ve skupinách'!$G$27:$I$27</c:f>
              <c:strCache>
                <c:ptCount val="3"/>
                <c:pt idx="0">
                  <c:v>Poškození kolektivu a dětí</c:v>
                </c:pt>
                <c:pt idx="1">
                  <c:v>Poškození českého školství</c:v>
                </c:pt>
                <c:pt idx="2">
                  <c:v>Nedomyšlenost a nedostatek financí</c:v>
                </c:pt>
              </c:strCache>
            </c:strRef>
          </c:cat>
          <c:val>
            <c:numRef>
              <c:f>'3F - průměry ve skupinách'!$G$30:$I$30</c:f>
              <c:numCache>
                <c:formatCode>####.0000000</c:formatCode>
                <c:ptCount val="3"/>
                <c:pt idx="0">
                  <c:v>0.2429474895183267</c:v>
                </c:pt>
                <c:pt idx="1">
                  <c:v>0.55282646540956082</c:v>
                </c:pt>
                <c:pt idx="2">
                  <c:v>0.13581287127014624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25-4397-B885-712B14C2A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1310208"/>
        <c:axId val="201311744"/>
      </c:barChart>
      <c:catAx>
        <c:axId val="201310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01311744"/>
        <c:crosses val="autoZero"/>
        <c:auto val="1"/>
        <c:lblAlgn val="ctr"/>
        <c:lblOffset val="100"/>
        <c:noMultiLvlLbl val="0"/>
      </c:catAx>
      <c:valAx>
        <c:axId val="201311744"/>
        <c:scaling>
          <c:orientation val="minMax"/>
          <c:max val="0.5"/>
          <c:min val="-0.5"/>
        </c:scaling>
        <c:delete val="0"/>
        <c:axPos val="l"/>
        <c:numFmt formatCode="#,##0.0" sourceLinked="0"/>
        <c:majorTickMark val="out"/>
        <c:minorTickMark val="none"/>
        <c:tickLblPos val="nextTo"/>
        <c:crossAx val="201310208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D31209-C76A-448E-A5C1-38C0EA3EFB09}" type="datetimeFigureOut">
              <a:rPr lang="cs-CZ" smtClean="0"/>
              <a:pPr/>
              <a:t>14.11.2018</a:t>
            </a:fld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17A6A-1962-42E1-81F6-38814FF15B8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6385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03B51-7B08-4C45-84DC-091F8CCA0523}" type="datetimeFigureOut">
              <a:rPr lang="cs-CZ" smtClean="0"/>
              <a:pPr/>
              <a:t>14.11.2018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C9F5-280E-4A72-8F92-8D3DB74387B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171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hyperlink" Target="http://www.median.cz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342900" indent="-342900">
              <a:buClrTx/>
              <a:buFontTx/>
              <a:buBlip>
                <a:blip r:embed="rId2"/>
              </a:buBlip>
              <a:defRPr sz="2400"/>
            </a:lvl1pPr>
            <a:lvl2pPr marL="742950" indent="-285750">
              <a:buClrTx/>
              <a:buFontTx/>
              <a:buBlip>
                <a:blip r:embed="rId3"/>
              </a:buBlip>
              <a:defRPr sz="2200"/>
            </a:lvl2pPr>
            <a:lvl3pPr marL="1143000" indent="-228600">
              <a:buClrTx/>
              <a:buFontTx/>
              <a:buBlip>
                <a:blip r:embed="rId4"/>
              </a:buBlip>
              <a:defRPr sz="2000"/>
            </a:lvl3pPr>
            <a:lvl4pPr marL="1600200" indent="-228600">
              <a:buClrTx/>
              <a:buFontTx/>
              <a:buBlip>
                <a:blip r:embed="rId5"/>
              </a:buBlip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>
                <a:solidFill>
                  <a:srgbClr val="0063A2"/>
                </a:solidFill>
              </a:defRPr>
            </a:lvl1pPr>
          </a:lstStyle>
          <a:p>
            <a:r>
              <a:rPr lang="cs-CZ" dirty="0"/>
              <a:t>Klepnutím lze upravit styl předlohy nadpisů</a:t>
            </a:r>
          </a:p>
        </p:txBody>
      </p:sp>
    </p:spTree>
    <p:extLst>
      <p:ext uri="{BB962C8B-B14F-4D97-AF65-F5344CB8AC3E}">
        <p14:creationId xmlns:p14="http://schemas.microsoft.com/office/powerpoint/2010/main" val="2552724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dpis a obsah - čís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680519"/>
          </a:xfrm>
        </p:spPr>
        <p:txBody>
          <a:bodyPr/>
          <a:lstStyle>
            <a:lvl1pPr marL="457200" indent="-457200">
              <a:buClrTx/>
              <a:buFont typeface="+mj-lt"/>
              <a:buAutoNum type="arabicParenR"/>
              <a:defRPr lang="cs-CZ" sz="1600" b="1" kern="1200" dirty="0" smtClean="0">
                <a:solidFill>
                  <a:srgbClr val="0063A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buClrTx/>
              <a:buFontTx/>
              <a:buBlip>
                <a:blip r:embed="rId2"/>
              </a:buBlip>
              <a:defRPr sz="1600"/>
            </a:lvl2pPr>
            <a:lvl3pPr marL="1143000" indent="-228600">
              <a:buClrTx/>
              <a:buFontTx/>
              <a:buBlip>
                <a:blip r:embed="rId3"/>
              </a:buBlip>
              <a:defRPr sz="1600"/>
            </a:lvl3pPr>
            <a:lvl4pPr marL="1600200" indent="-228600">
              <a:buClrTx/>
              <a:buFontTx/>
              <a:buBlip>
                <a:blip r:embed="rId4"/>
              </a:buBlip>
              <a:defRPr sz="1400"/>
            </a:lvl4pPr>
            <a:lvl5pPr marL="2000250" indent="-171450">
              <a:buClrTx/>
              <a:buFontTx/>
              <a:buBlip>
                <a:blip r:embed="rId5"/>
              </a:buBlip>
              <a:defRPr sz="1200"/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/>
            </a:lvl1pPr>
          </a:lstStyle>
          <a:p>
            <a:r>
              <a:rPr lang="cs-CZ" dirty="0"/>
              <a:t>Klepnutím lze upravit styl předlohy nadpisů</a:t>
            </a:r>
          </a:p>
        </p:txBody>
      </p:sp>
    </p:spTree>
    <p:extLst>
      <p:ext uri="{BB962C8B-B14F-4D97-AF65-F5344CB8AC3E}">
        <p14:creationId xmlns:p14="http://schemas.microsoft.com/office/powerpoint/2010/main" val="115719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800"/>
            </a:lvl1pPr>
            <a:lvl2pPr marL="742950" indent="-285750">
              <a:buClrTx/>
              <a:buFont typeface="Wingdings" pitchFamily="2" charset="2"/>
              <a:buChar char="§"/>
              <a:defRPr sz="2400"/>
            </a:lvl2pPr>
            <a:lvl3pPr marL="1143000" indent="-228600">
              <a:buClrTx/>
              <a:buFont typeface="Wingdings" pitchFamily="2" charset="2"/>
              <a:buChar char="§"/>
              <a:defRPr sz="2000"/>
            </a:lvl3pPr>
            <a:lvl4pPr marL="1600200" indent="-228600">
              <a:buClrTx/>
              <a:buFont typeface="Wingdings" pitchFamily="2" charset="2"/>
              <a:buChar char="§"/>
              <a:defRPr sz="1800"/>
            </a:lvl4pPr>
            <a:lvl5pPr marL="2057400" indent="-228600">
              <a:buClrTx/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/>
            </a:lvl1pPr>
          </a:lstStyle>
          <a:p>
            <a:r>
              <a:rPr lang="cs-CZ" dirty="0"/>
              <a:t>Klepnutím lze upravit styl předlohy nadpisů</a:t>
            </a:r>
          </a:p>
        </p:txBody>
      </p:sp>
    </p:spTree>
    <p:extLst>
      <p:ext uri="{BB962C8B-B14F-4D97-AF65-F5344CB8AC3E}">
        <p14:creationId xmlns:p14="http://schemas.microsoft.com/office/powerpoint/2010/main" val="3016195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1827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57200" y="2358032"/>
            <a:ext cx="4040188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71827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58032"/>
            <a:ext cx="4041775" cy="3735264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§"/>
              <a:defRPr sz="2400"/>
            </a:lvl1pPr>
            <a:lvl2pPr marL="742950" indent="-285750">
              <a:buClrTx/>
              <a:buFont typeface="Wingdings" pitchFamily="2" charset="2"/>
              <a:buChar char="§"/>
              <a:defRPr sz="2000"/>
            </a:lvl2pPr>
            <a:lvl3pPr marL="1143000" indent="-228600">
              <a:buClrTx/>
              <a:buFont typeface="Wingdings" pitchFamily="2" charset="2"/>
              <a:buChar char="§"/>
              <a:defRPr sz="1800"/>
            </a:lvl3pPr>
            <a:lvl4pPr marL="1600200" indent="-228600">
              <a:buClrTx/>
              <a:buFont typeface="Wingdings" pitchFamily="2" charset="2"/>
              <a:buChar char="§"/>
              <a:defRPr sz="1600"/>
            </a:lvl4pPr>
            <a:lvl5pPr marL="2057400" indent="-228600">
              <a:buClrTx/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/>
            </a:lvl1pPr>
          </a:lstStyle>
          <a:p>
            <a:r>
              <a:rPr lang="cs-CZ" dirty="0"/>
              <a:t>Klepnutím lze upravit styl předlohy nadpisů</a:t>
            </a:r>
          </a:p>
        </p:txBody>
      </p:sp>
    </p:spTree>
    <p:extLst>
      <p:ext uri="{BB962C8B-B14F-4D97-AF65-F5344CB8AC3E}">
        <p14:creationId xmlns:p14="http://schemas.microsoft.com/office/powerpoint/2010/main" val="340548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157592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/>
            </a:lvl1pPr>
          </a:lstStyle>
          <a:p>
            <a:r>
              <a:rPr lang="cs-CZ" dirty="0"/>
              <a:t>Klepnutím lze upravit styl předlohy nadpisů</a:t>
            </a:r>
          </a:p>
        </p:txBody>
      </p:sp>
    </p:spTree>
    <p:extLst>
      <p:ext uri="{BB962C8B-B14F-4D97-AF65-F5344CB8AC3E}">
        <p14:creationId xmlns:p14="http://schemas.microsoft.com/office/powerpoint/2010/main" val="219292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nadpis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000" b="0"/>
            </a:lvl1pPr>
          </a:lstStyle>
          <a:p>
            <a:r>
              <a:rPr lang="cs-CZ" dirty="0"/>
              <a:t>Klepnutím lze upravit styl předlohy nadpisů</a:t>
            </a:r>
          </a:p>
        </p:txBody>
      </p:sp>
      <p:cxnSp>
        <p:nvCxnSpPr>
          <p:cNvPr id="4" name="Přímá spojnice 3"/>
          <p:cNvCxnSpPr/>
          <p:nvPr userDrawn="1"/>
        </p:nvCxnSpPr>
        <p:spPr>
          <a:xfrm>
            <a:off x="295653" y="0"/>
            <a:ext cx="0" cy="623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Přímá spojnice 4"/>
          <p:cNvCxnSpPr/>
          <p:nvPr userDrawn="1"/>
        </p:nvCxnSpPr>
        <p:spPr>
          <a:xfrm>
            <a:off x="8820472" y="7190"/>
            <a:ext cx="0" cy="6237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1032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 descr="median_logo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66756" y="352908"/>
            <a:ext cx="1296144" cy="1059868"/>
          </a:xfrm>
          <a:prstGeom prst="rect">
            <a:avLst/>
          </a:prstGeom>
        </p:spPr>
      </p:pic>
      <p:sp>
        <p:nvSpPr>
          <p:cNvPr id="13" name="Obdélník 12"/>
          <p:cNvSpPr/>
          <p:nvPr userDrawn="1"/>
        </p:nvSpPr>
        <p:spPr>
          <a:xfrm>
            <a:off x="666756" y="5502207"/>
            <a:ext cx="17876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Zpracováno exkluzivně pro:</a:t>
            </a:r>
            <a:endParaRPr lang="cs-CZ" sz="1100" dirty="0"/>
          </a:p>
        </p:txBody>
      </p:sp>
      <p:pic>
        <p:nvPicPr>
          <p:cNvPr id="15" name="Picture 4" descr="Výsledek obrázku pro edui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768" y="5822483"/>
            <a:ext cx="1904904" cy="7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Nadpis 1"/>
          <p:cNvSpPr>
            <a:spLocks noGrp="1"/>
          </p:cNvSpPr>
          <p:nvPr>
            <p:ph type="ctrTitle" hasCustomPrompt="1"/>
          </p:nvPr>
        </p:nvSpPr>
        <p:spPr>
          <a:xfrm>
            <a:off x="666756" y="2924944"/>
            <a:ext cx="4716016" cy="9326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63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7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666756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5668" y="3115434"/>
            <a:ext cx="7810127" cy="186116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3200" b="0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pic>
        <p:nvPicPr>
          <p:cNvPr id="5" name="Picture 4" descr="Výsledek obrázku pro edui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68" y="5968140"/>
            <a:ext cx="1904904" cy="7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66756" y="352908"/>
            <a:ext cx="1296144" cy="10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45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 descr="median_abstract_motiv_C_pruhledne.png"/>
          <p:cNvPicPr>
            <a:picLocks noChangeAspect="1"/>
          </p:cNvPicPr>
          <p:nvPr userDrawn="1"/>
        </p:nvPicPr>
        <p:blipFill>
          <a:blip r:embed="rId2" cstate="print"/>
          <a:srcRect l="18400"/>
          <a:stretch>
            <a:fillRect/>
          </a:stretch>
        </p:blipFill>
        <p:spPr>
          <a:xfrm>
            <a:off x="0" y="1412776"/>
            <a:ext cx="5902345" cy="4468306"/>
          </a:xfrm>
          <a:prstGeom prst="rect">
            <a:avLst/>
          </a:prstGeom>
        </p:spPr>
      </p:pic>
      <p:pic>
        <p:nvPicPr>
          <p:cNvPr id="7" name="Obrázek 6" descr="median_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95536" y="352908"/>
            <a:ext cx="1296144" cy="1059868"/>
          </a:xfrm>
          <a:prstGeom prst="rect">
            <a:avLst/>
          </a:prstGeom>
        </p:spPr>
      </p:pic>
      <p:sp>
        <p:nvSpPr>
          <p:cNvPr id="13" name="Zástupný symbol pro text 14"/>
          <p:cNvSpPr txBox="1">
            <a:spLocks/>
          </p:cNvSpPr>
          <p:nvPr userDrawn="1"/>
        </p:nvSpPr>
        <p:spPr>
          <a:xfrm>
            <a:off x="179512" y="5733256"/>
            <a:ext cx="3672408" cy="936104"/>
          </a:xfrm>
          <a:prstGeom prst="rect">
            <a:avLst/>
          </a:prstGeom>
        </p:spPr>
        <p:txBody>
          <a:bodyPr/>
          <a:lstStyle>
            <a:lvl1pPr>
              <a:buNone/>
              <a:defRPr lang="cs-CZ" sz="800" cap="all"/>
            </a:lvl1pPr>
          </a:lstStyle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sz="1000" b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VÝZKUM TRHU, MÉDIÍ A VEŘEJNÉHO MÍNĚNÍ, VÝVOJ SOFTWARE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sz="9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Národních hrdinů 73, 190 12 Praha 9,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sz="9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tel.: 225 301 111, fax: 225 301 101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sz="900" cap="none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e-mail: median@median.cz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r>
              <a:rPr sz="900" cap="none" baseline="0" dirty="0">
                <a:solidFill>
                  <a:schemeClr val="accent2"/>
                </a:solidFill>
                <a:ea typeface="Times New Roman"/>
                <a:cs typeface="Times New Roman"/>
                <a:hlinkClick r:id="rId4"/>
              </a:rPr>
              <a:t>www.median.cz</a:t>
            </a:r>
            <a:endParaRPr sz="900" cap="none" baseline="0" dirty="0">
              <a:solidFill>
                <a:schemeClr val="accent2"/>
              </a:solidFill>
              <a:ea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Font typeface="Arial" pitchFamily="34" charset="0"/>
              <a:buNone/>
              <a:defRPr/>
            </a:pPr>
            <a:endParaRPr sz="900" cap="none" dirty="0">
              <a:solidFill>
                <a:prstClr val="black">
                  <a:lumMod val="85000"/>
                  <a:lumOff val="15000"/>
                </a:prstClr>
              </a:solidFill>
              <a:ea typeface="Times New Roman"/>
              <a:cs typeface="Times New Roman"/>
            </a:endParaRPr>
          </a:p>
        </p:txBody>
      </p:sp>
      <p:sp>
        <p:nvSpPr>
          <p:cNvPr id="15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2924944"/>
            <a:ext cx="4716016" cy="93268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3200">
                <a:solidFill>
                  <a:srgbClr val="0063A2"/>
                </a:solidFill>
              </a:defRPr>
            </a:lvl1pPr>
          </a:lstStyle>
          <a:p>
            <a:r>
              <a:rPr lang="cs-CZ" dirty="0"/>
              <a:t>Název prezentace</a:t>
            </a:r>
          </a:p>
        </p:txBody>
      </p:sp>
      <p:sp>
        <p:nvSpPr>
          <p:cNvPr id="1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427984" y="3933056"/>
            <a:ext cx="4716016" cy="4246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Datum</a:t>
            </a:r>
          </a:p>
        </p:txBody>
      </p:sp>
      <p:sp>
        <p:nvSpPr>
          <p:cNvPr id="6" name="Obdélník 5"/>
          <p:cNvSpPr/>
          <p:nvPr userDrawn="1"/>
        </p:nvSpPr>
        <p:spPr>
          <a:xfrm>
            <a:off x="5819671" y="5696416"/>
            <a:ext cx="178766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00" b="1" dirty="0">
                <a:solidFill>
                  <a:prstClr val="black">
                    <a:lumMod val="85000"/>
                    <a:lumOff val="15000"/>
                  </a:prstClr>
                </a:solidFill>
                <a:ea typeface="Times New Roman"/>
                <a:cs typeface="Times New Roman"/>
              </a:rPr>
              <a:t>Zpracováno exkluzivně pro:</a:t>
            </a:r>
            <a:endParaRPr lang="cs-CZ" sz="1100" dirty="0"/>
          </a:p>
        </p:txBody>
      </p:sp>
      <p:pic>
        <p:nvPicPr>
          <p:cNvPr id="68" name="Picture 2"/>
          <p:cNvPicPr>
            <a:picLocks noChangeAspect="1" noChangeArrowheads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467" t="22280" r="15195" b="62136"/>
          <a:stretch/>
        </p:blipFill>
        <p:spPr bwMode="auto">
          <a:xfrm>
            <a:off x="4372854" y="714268"/>
            <a:ext cx="4324100" cy="1386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Výsledek obrázku pro eduin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45" y="6016692"/>
            <a:ext cx="1904904" cy="71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9795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05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10" name="Obrázek 9" descr="median_logo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8282216" y="6357958"/>
            <a:ext cx="519986" cy="422723"/>
          </a:xfrm>
          <a:prstGeom prst="rect">
            <a:avLst/>
          </a:prstGeom>
        </p:spPr>
      </p:pic>
      <p:cxnSp>
        <p:nvCxnSpPr>
          <p:cNvPr id="13" name="Přímá spojovací čára 12"/>
          <p:cNvCxnSpPr/>
          <p:nvPr/>
        </p:nvCxnSpPr>
        <p:spPr>
          <a:xfrm>
            <a:off x="323528" y="6272400"/>
            <a:ext cx="8496944" cy="0"/>
          </a:xfrm>
          <a:prstGeom prst="line">
            <a:avLst/>
          </a:prstGeom>
          <a:ln>
            <a:solidFill>
              <a:srgbClr val="AFCF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ovéPole 14"/>
          <p:cNvSpPr txBox="1"/>
          <p:nvPr/>
        </p:nvSpPr>
        <p:spPr>
          <a:xfrm>
            <a:off x="3995936" y="6423620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fld id="{161AEB07-D672-481A-912B-DAF8E9A7D388}" type="slidenum">
              <a:rPr lang="cs-CZ" sz="120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cs-CZ" sz="1200" dirty="0">
                <a:solidFill>
                  <a:schemeClr val="bg1">
                    <a:lumMod val="50000"/>
                  </a:schemeClr>
                </a:solidFill>
              </a:rPr>
              <a:t> -</a:t>
            </a:r>
          </a:p>
        </p:txBody>
      </p:sp>
      <p:sp>
        <p:nvSpPr>
          <p:cNvPr id="8" name="Zástupný symbol pro nadpis 1"/>
          <p:cNvSpPr>
            <a:spLocks noGrp="1"/>
          </p:cNvSpPr>
          <p:nvPr>
            <p:ph type="title"/>
          </p:nvPr>
        </p:nvSpPr>
        <p:spPr>
          <a:xfrm>
            <a:off x="323528" y="0"/>
            <a:ext cx="8136904" cy="6926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/>
              <a:t>Klepnutím lze upravit styl předlohy nadpisů</a:t>
            </a:r>
          </a:p>
        </p:txBody>
      </p:sp>
      <p:cxnSp>
        <p:nvCxnSpPr>
          <p:cNvPr id="5" name="Přímá spojnice 4"/>
          <p:cNvCxnSpPr/>
          <p:nvPr userDrawn="1"/>
        </p:nvCxnSpPr>
        <p:spPr>
          <a:xfrm>
            <a:off x="0" y="692696"/>
            <a:ext cx="8820472" cy="0"/>
          </a:xfrm>
          <a:prstGeom prst="line">
            <a:avLst/>
          </a:prstGeom>
          <a:ln w="28575" cap="rnd" cmpd="sng">
            <a:solidFill>
              <a:srgbClr val="0063A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286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3" r:id="rId3"/>
    <p:sldLayoutId id="2147483684" r:id="rId4"/>
    <p:sldLayoutId id="2147483685" r:id="rId5"/>
    <p:sldLayoutId id="2147483710" r:id="rId6"/>
    <p:sldLayoutId id="2147483662" r:id="rId7"/>
    <p:sldLayoutId id="2147483676" r:id="rId8"/>
    <p:sldLayoutId id="2147483723" r:id="rId9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rgbClr val="0063A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Tx/>
        <a:buSzPct val="80000"/>
        <a:buFontTx/>
        <a:buBlip>
          <a:blip r:embed="rId1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SzPct val="60000"/>
        <a:buFontTx/>
        <a:buBlip>
          <a:blip r:embed="rId1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1.jpg"/><Relationship Id="rId7" Type="http://schemas.openxmlformats.org/officeDocument/2006/relationships/hyperlink" Target="http://www.tgisurveys.com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esomar.org/" TargetMode="External"/><Relationship Id="rId5" Type="http://schemas.openxmlformats.org/officeDocument/2006/relationships/hyperlink" Target="http://www.simar.cz/" TargetMode="External"/><Relationship Id="rId4" Type="http://schemas.openxmlformats.org/officeDocument/2006/relationships/hyperlink" Target="mailto:daniel.prokop@median.cz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Sociální inkluze ve vzdělávání</a:t>
            </a:r>
            <a:endParaRPr 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13. 10. 2016</a:t>
            </a:r>
          </a:p>
        </p:txBody>
      </p:sp>
    </p:spTree>
    <p:extLst>
      <p:ext uri="{BB962C8B-B14F-4D97-AF65-F5344CB8AC3E}">
        <p14:creationId xmlns:p14="http://schemas.microsoft.com/office/powerpoint/2010/main" val="3233710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latentních postojů (faktorů) a názorů na inkluzi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5467663"/>
              </p:ext>
            </p:extLst>
          </p:nvPr>
        </p:nvGraphicFramePr>
        <p:xfrm>
          <a:off x="320635" y="1048624"/>
          <a:ext cx="8510504" cy="38505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>
                <a:solidFill>
                  <a:schemeClr val="bg1"/>
                </a:solidFill>
              </a:rPr>
              <a:t>Nejvíce </a:t>
            </a:r>
            <a:r>
              <a:rPr lang="cs-CZ" sz="1000" dirty="0" err="1">
                <a:solidFill>
                  <a:schemeClr val="bg1"/>
                </a:solidFill>
              </a:rPr>
              <a:t>diverzifikujícím</a:t>
            </a:r>
            <a:r>
              <a:rPr lang="cs-CZ" sz="1000" dirty="0">
                <a:solidFill>
                  <a:schemeClr val="bg1"/>
                </a:solidFill>
              </a:rPr>
              <a:t> faktorem (tedy latentním postojem, ve kterém se liší respondenti kteří jsou </a:t>
            </a:r>
            <a:r>
              <a:rPr lang="cs-CZ" sz="1000" i="1" dirty="0">
                <a:solidFill>
                  <a:schemeClr val="bg1"/>
                </a:solidFill>
              </a:rPr>
              <a:t>pro</a:t>
            </a:r>
            <a:r>
              <a:rPr lang="cs-CZ" sz="1000" dirty="0">
                <a:solidFill>
                  <a:schemeClr val="bg1"/>
                </a:solidFill>
              </a:rPr>
              <a:t> a </a:t>
            </a:r>
            <a:r>
              <a:rPr lang="cs-CZ" sz="1000" i="1" dirty="0">
                <a:solidFill>
                  <a:schemeClr val="bg1"/>
                </a:solidFill>
              </a:rPr>
              <a:t>proti inkluzi</a:t>
            </a:r>
            <a:r>
              <a:rPr lang="cs-CZ" sz="1000" dirty="0">
                <a:solidFill>
                  <a:schemeClr val="bg1"/>
                </a:solidFill>
              </a:rPr>
              <a:t>, i </a:t>
            </a:r>
            <a:r>
              <a:rPr lang="cs-CZ" sz="1000" i="1" dirty="0" err="1">
                <a:solidFill>
                  <a:schemeClr val="bg1"/>
                </a:solidFill>
              </a:rPr>
              <a:t>oslovitelní</a:t>
            </a:r>
            <a:r>
              <a:rPr lang="cs-CZ" sz="1000" dirty="0">
                <a:solidFill>
                  <a:schemeClr val="bg1"/>
                </a:solidFill>
              </a:rPr>
              <a:t> a </a:t>
            </a:r>
            <a:r>
              <a:rPr lang="cs-CZ" sz="1000" i="1" dirty="0">
                <a:solidFill>
                  <a:schemeClr val="bg1"/>
                </a:solidFill>
              </a:rPr>
              <a:t>proti inkluzi</a:t>
            </a:r>
            <a:r>
              <a:rPr lang="cs-CZ" sz="1000" dirty="0">
                <a:solidFill>
                  <a:schemeClr val="bg1"/>
                </a:solidFill>
              </a:rPr>
              <a:t>) je obava z negativního dopadu na třídu a začleňované dětí. Naopak v argumentu, který se týká nepromyšlenosti současné inkluzivní snahy a nedostatku financování, se skupiny respondentů liší omezeně. Jinými slovy – tyto typy argumentů do podobné míry sdílí lidé bez ohledu na jejich postoj k problému začleňování dětí se speciálními potřebami. Podrobnější členění na následujícím </a:t>
            </a:r>
            <a:r>
              <a:rPr lang="cs-CZ" sz="1000" dirty="0" err="1">
                <a:solidFill>
                  <a:schemeClr val="bg1"/>
                </a:solidFill>
              </a:rPr>
              <a:t>slidu</a:t>
            </a:r>
            <a:r>
              <a:rPr lang="cs-CZ" sz="1000" dirty="0">
                <a:solidFill>
                  <a:schemeClr val="bg1"/>
                </a:solidFill>
              </a:rPr>
              <a:t> (10) ukazuje, že latentní postoj </a:t>
            </a:r>
            <a:r>
              <a:rPr lang="cs-CZ" sz="1000" i="1" dirty="0">
                <a:solidFill>
                  <a:schemeClr val="bg1"/>
                </a:solidFill>
              </a:rPr>
              <a:t>Poškození třídy a začleněných dětí </a:t>
            </a:r>
            <a:r>
              <a:rPr lang="cs-CZ" sz="1000" dirty="0">
                <a:solidFill>
                  <a:schemeClr val="bg1"/>
                </a:solidFill>
              </a:rPr>
              <a:t>nejvíce souvisí s názorem na začleňování dětí z LMP. Názory na začleňování romských dětí a dětí ze sociálně znevýhodněného prostředí jsou naopak silněji provázané s obavou o celkovém poškození českého školství.</a:t>
            </a:r>
          </a:p>
        </p:txBody>
      </p:sp>
    </p:spTree>
    <p:extLst>
      <p:ext uri="{BB962C8B-B14F-4D97-AF65-F5344CB8AC3E}">
        <p14:creationId xmlns:p14="http://schemas.microsoft.com/office/powerpoint/2010/main" val="1838975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Souvislost latentních postojů (faktorů) a názorů na začlenění typů dětí</a:t>
            </a:r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31737"/>
              </p:ext>
            </p:extLst>
          </p:nvPr>
        </p:nvGraphicFramePr>
        <p:xfrm>
          <a:off x="1695450" y="854717"/>
          <a:ext cx="6819376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565888"/>
              </p:ext>
            </p:extLst>
          </p:nvPr>
        </p:nvGraphicFramePr>
        <p:xfrm>
          <a:off x="1695450" y="2631522"/>
          <a:ext cx="6819376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8091150"/>
              </p:ext>
            </p:extLst>
          </p:nvPr>
        </p:nvGraphicFramePr>
        <p:xfrm>
          <a:off x="1695450" y="4443019"/>
          <a:ext cx="6819376" cy="183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Obdélník 9"/>
          <p:cNvSpPr/>
          <p:nvPr/>
        </p:nvSpPr>
        <p:spPr>
          <a:xfrm>
            <a:off x="95351" y="1256144"/>
            <a:ext cx="162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200" dirty="0">
                <a:solidFill>
                  <a:srgbClr val="0063A2"/>
                </a:solidFill>
              </a:rPr>
              <a:t>Děti s nejlehčími formami mentálního postižení</a:t>
            </a:r>
            <a:endParaRPr lang="cs-CZ" sz="1200" b="1" dirty="0">
              <a:solidFill>
                <a:srgbClr val="0063A2"/>
              </a:solidFill>
              <a:latin typeface="Arial Bold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95351" y="3059560"/>
            <a:ext cx="14807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/>
            <a:r>
              <a:rPr lang="cs-CZ" sz="1200" dirty="0">
                <a:solidFill>
                  <a:srgbClr val="0063A2"/>
                </a:solidFill>
              </a:rPr>
              <a:t>Děti ze sociálně znevýhodněného prostředí</a:t>
            </a:r>
            <a:endParaRPr lang="cs-CZ" sz="1200" b="1" dirty="0">
              <a:solidFill>
                <a:srgbClr val="0063A2"/>
              </a:solidFill>
              <a:latin typeface="Arial Bold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95351" y="5090021"/>
            <a:ext cx="9868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ctr"/>
            <a:r>
              <a:rPr lang="cs-CZ" sz="1200" dirty="0">
                <a:solidFill>
                  <a:srgbClr val="0063A2"/>
                </a:solidFill>
              </a:rPr>
              <a:t> Romské děti</a:t>
            </a:r>
            <a:endParaRPr lang="cs-CZ" sz="1200" b="1" dirty="0">
              <a:solidFill>
                <a:srgbClr val="0063A2"/>
              </a:solidFill>
              <a:latin typeface="Arial Bold"/>
            </a:endParaRPr>
          </a:p>
        </p:txBody>
      </p:sp>
    </p:spTree>
    <p:extLst>
      <p:ext uri="{BB962C8B-B14F-4D97-AF65-F5344CB8AC3E}">
        <p14:creationId xmlns:p14="http://schemas.microsoft.com/office/powerpoint/2010/main" val="515057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s argumenty proti inkluzi ve skupinách - korelace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Trendy popsané výše potvrzuje i korelační analýza. Postoj respondenta k začlenění dětí s LMP nejvíce souvisí s věcmi, které se týkají dopadů na třídu, na výuku a na samotné začleňované dítě. Postoj k začlenění romských dětí a dětí ze sociálně vyloučených lokalit více souvisí s výroky, které se týkají obavy z propadu kvality školství. Obecně korelace argumentů se začleňováním dětí z LMP jsou více diverzní (někde vysoké, jindy malé) než u začlenění dalších skupin. To může být dáno mimo jiné tím, že u začleňování dětí s LMP se v minulém roce jasněji vyprofilovaly argumenty kritiků ve veřejném prostoru.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I02. Nyní vám přečtu argumenty lidí, kteří odmítají začleňování dětí se speciálními potřebami do základního školství (tzv. inkluzi). Souhlasíte s těmito výroky?“ </a:t>
            </a:r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9664861"/>
              </p:ext>
            </p:extLst>
          </p:nvPr>
        </p:nvGraphicFramePr>
        <p:xfrm>
          <a:off x="320637" y="922785"/>
          <a:ext cx="8366162" cy="3749879"/>
        </p:xfrm>
        <a:graphic>
          <a:graphicData uri="http://schemas.openxmlformats.org/drawingml/2006/table">
            <a:tbl>
              <a:tblPr/>
              <a:tblGrid>
                <a:gridCol w="4779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54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54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54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3721">
                <a:tc>
                  <a:txBody>
                    <a:bodyPr/>
                    <a:lstStyle/>
                    <a:p>
                      <a:pPr algn="l" fontAlgn="b"/>
                      <a:endParaRPr lang="cs-CZ" sz="900" b="0" i="1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Děti s nejlehčími formami mentálního postižení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Děti ze sociálně znevýhodněného prostředí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Romské děti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I02B Pro dítě se speciálními potřebami bude situace stresující 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-0,34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8696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-0,16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AC1C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9A8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I02C Děti se speciálními potřebami naruší kolektiv ostatních dětí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-0,26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09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5B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59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I02D Celá třída se při vyučování bude muset přizpůsobit nejslabšímu jedinci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3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I02I Pro pedagogy je těžké zvládat i „normální třídu“, natož třídu s dítětem se speciálními potřebami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39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-0,15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-0,20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CA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I02M Inkluzi prosazují neziskovky, které chtějí vydělat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-0,23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B9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-0,15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4C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9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I02A Děti s problémy se více naučí v praktické škole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-0,23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D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-0,10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DEE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I02J Inkluze povede k odlivu učitelů ze školství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-0,22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4A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-0,21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A6A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-0,25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96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I02E Projekt inkluze není dlouhodobě naplánován, jde spíše o experiment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6B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4D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-0,12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D2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I02G Nikdo neví, zda se investice do začleňování dětí vyplatí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8B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-0,13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ED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-0,19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B1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I02L Inkluze povede k odlivu talentovaných dětí na výběrové či soukromé školy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AB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AC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-0,18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6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I02H Inkluze není dobře personálně zajištěná (chybí asistenti, …)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B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-0,08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7EA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8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I02F Na účinné provedení inkluze chybí peníze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0E3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-0,14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B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16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I02K Inkluze má pomoct romským dětem na úkor vzdělání českých dětí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-0,09</a:t>
                      </a:r>
                    </a:p>
                  </a:txBody>
                  <a:tcPr marL="8132" marR="8132" marT="813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-0,17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A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-0,26</a:t>
                      </a:r>
                    </a:p>
                  </a:txBody>
                  <a:tcPr marL="8132" marR="8132" marT="813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98F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8957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 jakých podmínek by souhlasili s inkluzí</a:t>
            </a:r>
          </a:p>
        </p:txBody>
      </p:sp>
    </p:spTree>
    <p:extLst>
      <p:ext uri="{BB962C8B-B14F-4D97-AF65-F5344CB8AC3E}">
        <p14:creationId xmlns:p14="http://schemas.microsoft.com/office/powerpoint/2010/main" val="39842466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přijatelnosti inkluze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Mezi nejvíce „fungující argumenty“ při nichž se </a:t>
            </a:r>
            <a:r>
              <a:rPr lang="cs-CZ" sz="1100" i="1" dirty="0" err="1">
                <a:solidFill>
                  <a:schemeClr val="bg1"/>
                </a:solidFill>
              </a:rPr>
              <a:t>oslovitelní</a:t>
            </a:r>
            <a:r>
              <a:rPr lang="cs-CZ" sz="1100" i="1" dirty="0">
                <a:solidFill>
                  <a:schemeClr val="bg1"/>
                </a:solidFill>
              </a:rPr>
              <a:t> </a:t>
            </a:r>
            <a:r>
              <a:rPr lang="cs-CZ" sz="1100" dirty="0">
                <a:solidFill>
                  <a:schemeClr val="bg1"/>
                </a:solidFill>
              </a:rPr>
              <a:t>a </a:t>
            </a:r>
            <a:r>
              <a:rPr lang="cs-CZ" sz="1100" i="1" dirty="0">
                <a:solidFill>
                  <a:schemeClr val="bg1"/>
                </a:solidFill>
              </a:rPr>
              <a:t>vyhranění proti</a:t>
            </a:r>
            <a:r>
              <a:rPr lang="cs-CZ" sz="1100" dirty="0">
                <a:solidFill>
                  <a:schemeClr val="bg1"/>
                </a:solidFill>
              </a:rPr>
              <a:t> nejčastěji přiklání k podpoře inkluze, jsou podmínky týkající se omezeného počtu dětí ve třídě, souhlasu rodiče a expertů a přítomnosti asistenta. Poněkud méně fungují ekonomické argumenty. To může být dáno jednak tím, že i předchozí analýza ukázala, že méně diverzifikují a souvisí s postoji k inkluzi i tím, že při jednoduchém podání respondenti nevěří jejich reálnosti / nedokáží se nad nimi detailněji zamyslet. 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878, </a:t>
            </a:r>
            <a:r>
              <a:rPr lang="cs-CZ" sz="1000" dirty="0"/>
              <a:t>skupina </a:t>
            </a:r>
            <a:r>
              <a:rPr lang="cs-CZ" sz="1000" dirty="0" err="1"/>
              <a:t>oslovitelných</a:t>
            </a:r>
            <a:r>
              <a:rPr lang="cs-CZ" sz="1000" dirty="0"/>
              <a:t> a vyhraněných proti </a:t>
            </a:r>
            <a:endParaRPr lang="cs-CZ" sz="1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I03. Souhlasil(a) byste se začleňováním dětí se speciálními potřebami do základního školství za následujících okolností? 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2515685089"/>
              </p:ext>
            </p:extLst>
          </p:nvPr>
        </p:nvGraphicFramePr>
        <p:xfrm>
          <a:off x="259976" y="800471"/>
          <a:ext cx="8571163" cy="384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1" name="Přímá spojnice 10"/>
          <p:cNvCxnSpPr/>
          <p:nvPr/>
        </p:nvCxnSpPr>
        <p:spPr>
          <a:xfrm flipH="1" flipV="1">
            <a:off x="398476" y="3161608"/>
            <a:ext cx="8503920" cy="332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11"/>
          <p:cNvCxnSpPr/>
          <p:nvPr/>
        </p:nvCxnSpPr>
        <p:spPr>
          <a:xfrm flipH="1">
            <a:off x="437017" y="2391296"/>
            <a:ext cx="8432663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100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přijatelnosti inkluze jednotlivých skupin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931425"/>
              </p:ext>
            </p:extLst>
          </p:nvPr>
        </p:nvGraphicFramePr>
        <p:xfrm>
          <a:off x="320635" y="1041819"/>
          <a:ext cx="8435975" cy="343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Ve třídě se zařazeným dítětem bude méně dětí (do 20)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Bude s tím souhlasit rodič dítěte s handicapem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Každé dítě se speciálními potřebami bude mít svého asistenta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Budou s tím souhlasit experti (psycholog posuzující dítě)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Učitelé dostanou vyšší platy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Začleněno bude jen cca 1-2 děti na průměrnou základní školu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Přispěje to k lepšímu zaměstnání začleněných dětí – stát uspoří v budoucnu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Je na to dostatek peněz ve školství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Nedojde k odlivu dětí na výběrové školy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755426544"/>
              </p:ext>
            </p:extLst>
          </p:nvPr>
        </p:nvGraphicFramePr>
        <p:xfrm>
          <a:off x="4276724" y="468547"/>
          <a:ext cx="4476751" cy="4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U </a:t>
            </a:r>
            <a:r>
              <a:rPr lang="cs-CZ" sz="1100" i="1" dirty="0" err="1">
                <a:solidFill>
                  <a:schemeClr val="bg1"/>
                </a:solidFill>
              </a:rPr>
              <a:t>oslovitelných</a:t>
            </a:r>
            <a:r>
              <a:rPr lang="cs-CZ" sz="1100" dirty="0">
                <a:solidFill>
                  <a:schemeClr val="bg1"/>
                </a:solidFill>
              </a:rPr>
              <a:t> se „funkční“ a „</a:t>
            </a:r>
            <a:r>
              <a:rPr lang="cs-CZ" sz="1100" dirty="0" err="1">
                <a:solidFill>
                  <a:schemeClr val="bg1"/>
                </a:solidFill>
              </a:rPr>
              <a:t>nefukční</a:t>
            </a:r>
            <a:r>
              <a:rPr lang="cs-CZ" sz="1100" dirty="0">
                <a:solidFill>
                  <a:schemeClr val="bg1"/>
                </a:solidFill>
              </a:rPr>
              <a:t>“ argumenty rozdělují spíše na dvě skupiny. Kde funkční skupinu tvoří již zmíněné argumenty omezeného rozsahu třídy, přítomnosti asistentů a souhlasu rodičů a expertů, a druhou skupiny zbytek argumentů. Stojí za povšimnutí, že v reakci na podmínky, které se týkají čistě financí (učitelé dostanou vyšší platy, je na to dostatek peněz ve školství) se </a:t>
            </a:r>
            <a:r>
              <a:rPr lang="cs-CZ" sz="1100" i="1" dirty="0" err="1">
                <a:solidFill>
                  <a:schemeClr val="bg1"/>
                </a:solidFill>
              </a:rPr>
              <a:t>oslovitelní</a:t>
            </a:r>
            <a:r>
              <a:rPr lang="cs-CZ" sz="1100" dirty="0">
                <a:solidFill>
                  <a:schemeClr val="bg1"/>
                </a:solidFill>
              </a:rPr>
              <a:t> a </a:t>
            </a:r>
            <a:r>
              <a:rPr lang="cs-CZ" sz="1100" i="1" dirty="0">
                <a:solidFill>
                  <a:schemeClr val="bg1"/>
                </a:solidFill>
              </a:rPr>
              <a:t>vyhranění proti </a:t>
            </a:r>
            <a:r>
              <a:rPr lang="cs-CZ" sz="1100" dirty="0">
                <a:solidFill>
                  <a:schemeClr val="bg1"/>
                </a:solidFill>
              </a:rPr>
              <a:t>inkluzi liší nejméně.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878, </a:t>
            </a:r>
            <a:r>
              <a:rPr lang="cs-CZ" sz="1000" dirty="0"/>
              <a:t>skupina </a:t>
            </a:r>
            <a:r>
              <a:rPr lang="cs-CZ" sz="1000" dirty="0" err="1"/>
              <a:t>oslovitelných</a:t>
            </a:r>
            <a:r>
              <a:rPr lang="cs-CZ" sz="1000" dirty="0"/>
              <a:t> a vyhraněných proti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I03. Souhlasil(a) byste se začleňováním dětí se speciálními potřebami do základního školství za následujících okolností? </a:t>
            </a:r>
          </a:p>
        </p:txBody>
      </p:sp>
    </p:spTree>
    <p:extLst>
      <p:ext uri="{BB962C8B-B14F-4D97-AF65-F5344CB8AC3E}">
        <p14:creationId xmlns:p14="http://schemas.microsoft.com/office/powerpoint/2010/main" val="448802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Podmínky přijatelnosti inkluze jednotlivých skupin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4893604"/>
              </p:ext>
            </p:extLst>
          </p:nvPr>
        </p:nvGraphicFramePr>
        <p:xfrm>
          <a:off x="320635" y="1041819"/>
          <a:ext cx="8435975" cy="34349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2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3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Ve třídě se zařazeným dítětem bude méně dětí (do 20)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Bude s tím souhlasit rodič dítěte s handicapem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es-ES" sz="11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Každé dítě se speciálními potřebami bude mít svého asistenta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Budou s tím souhlasit experti (psycholog posuzující dítě)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Učitelé dostanou vyšší platy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Začleněno bude jen cca 1-2 děti na průměrnou základní školu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Přispěje to k lepšímu zaměstnání začleněných dětí – stát uspoří v budoucnu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23936">
                <a:tc>
                  <a:txBody>
                    <a:bodyPr/>
                    <a:lstStyle/>
                    <a:p>
                      <a:pPr algn="l" fontAlgn="b"/>
                      <a:r>
                        <a:rPr lang="pl-PL" sz="1100" b="0" i="0" u="none" strike="noStrike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Je na to dostatek peněz ve školství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37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Nedojde k odlivu dětí na výběrové školy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4228212554"/>
              </p:ext>
            </p:extLst>
          </p:nvPr>
        </p:nvGraphicFramePr>
        <p:xfrm>
          <a:off x="4276724" y="468547"/>
          <a:ext cx="4476751" cy="4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Čtenáři Blesku a Aha vykazují obecně nejnižší ochotu nechat se přesvědčit k podpoře inkluze pomocí jednotlivých argumentů. Čtenáři Aha se však z tohoto trendu odlišují tím, že „slyší“ na argument mála žáků ve třídě a asistenta pro každé dítě se speciálními potřebami. Čtenáři Práva výrazně slyší na argumenty souhlasu rodiče a expertů s inkluzí . Často to jsou lidé, kteří mají o inkluzi zkreslené představy a samo informování o skutečném stavu by je dokázalo přesvědčit. Čtenáři MF DNES jsou </a:t>
            </a:r>
            <a:r>
              <a:rPr lang="cs-CZ" sz="1100">
                <a:solidFill>
                  <a:schemeClr val="bg1"/>
                </a:solidFill>
              </a:rPr>
              <a:t>naopak zřejmě </a:t>
            </a:r>
            <a:r>
              <a:rPr lang="cs-CZ" sz="1100" dirty="0">
                <a:solidFill>
                  <a:schemeClr val="bg1"/>
                </a:solidFill>
              </a:rPr>
              <a:t>nejvíce schopni vyhodnotit dlouhodobé důsledky a tedy přistoupit na souhlas s inkluzí, pokud to přispěje k uplatnění začleňovaných dětí, nedojte k odlivu dětí na výběrové školy a budou na to peníze.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878, </a:t>
            </a:r>
            <a:r>
              <a:rPr lang="cs-CZ" sz="1000" dirty="0"/>
              <a:t>skupina </a:t>
            </a:r>
            <a:r>
              <a:rPr lang="cs-CZ" sz="1000" dirty="0" err="1"/>
              <a:t>oslovitelných</a:t>
            </a:r>
            <a:r>
              <a:rPr lang="cs-CZ" sz="1000" dirty="0"/>
              <a:t> a vyhraněných proti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I03. Souhlasil(a) byste se začleňováním dětí se speciálními potřebami do základního školství za následujících okolností? </a:t>
            </a:r>
          </a:p>
        </p:txBody>
      </p:sp>
    </p:spTree>
    <p:extLst>
      <p:ext uri="{BB962C8B-B14F-4D97-AF65-F5344CB8AC3E}">
        <p14:creationId xmlns:p14="http://schemas.microsoft.com/office/powerpoint/2010/main" val="696141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Mediální chování </a:t>
            </a:r>
            <a:r>
              <a:rPr lang="cs-CZ" dirty="0" err="1"/>
              <a:t>segmnetů</a:t>
            </a:r>
            <a:r>
              <a:rPr lang="cs-CZ" dirty="0"/>
              <a:t> populace (Dle přístupu k inkluzi)</a:t>
            </a:r>
          </a:p>
        </p:txBody>
      </p:sp>
    </p:spTree>
    <p:extLst>
      <p:ext uri="{BB962C8B-B14F-4D97-AF65-F5344CB8AC3E}">
        <p14:creationId xmlns:p14="http://schemas.microsoft.com/office/powerpoint/2010/main" val="14490974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Konzumace médií u skupin – </a:t>
            </a:r>
            <a:r>
              <a:rPr lang="cs-CZ" dirty="0" err="1"/>
              <a:t>Oslovitelní</a:t>
            </a:r>
            <a:r>
              <a:rPr lang="cs-CZ" dirty="0"/>
              <a:t> proti vyhraněným pro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839818128"/>
              </p:ext>
            </p:extLst>
          </p:nvPr>
        </p:nvGraphicFramePr>
        <p:xfrm>
          <a:off x="136151" y="861547"/>
          <a:ext cx="8884024" cy="4367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5" y="5411584"/>
            <a:ext cx="8510504" cy="609703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Skupina </a:t>
            </a:r>
            <a:r>
              <a:rPr lang="cs-CZ" sz="1100" i="1" dirty="0" err="1">
                <a:solidFill>
                  <a:schemeClr val="bg1"/>
                </a:solidFill>
              </a:rPr>
              <a:t>oslovitelných</a:t>
            </a:r>
            <a:r>
              <a:rPr lang="cs-CZ" sz="1100" i="1" dirty="0">
                <a:solidFill>
                  <a:schemeClr val="bg1"/>
                </a:solidFill>
              </a:rPr>
              <a:t> </a:t>
            </a:r>
            <a:r>
              <a:rPr lang="cs-CZ" sz="1100" dirty="0">
                <a:solidFill>
                  <a:schemeClr val="bg1"/>
                </a:solidFill>
              </a:rPr>
              <a:t>se od lidí s názory pro inkluzi liší v tom, že více čte deník Právo a přidružené Novinky.cz, více čte iDNES.cz a mírně více sleduje kanály České televize (ačkoli zde rozdíl není významný).</a:t>
            </a:r>
            <a:endParaRPr lang="cs-CZ" sz="1100" i="1" dirty="0">
              <a:solidFill>
                <a:schemeClr val="bg1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zobrazeno procento těch, kteří konzumují dané médium téměř každý den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5079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Konzumace médií u skupin– </a:t>
            </a:r>
            <a:r>
              <a:rPr lang="cs-CZ" dirty="0" err="1"/>
              <a:t>Oslovitelní</a:t>
            </a:r>
            <a:r>
              <a:rPr lang="cs-CZ" dirty="0"/>
              <a:t> proti vyhraněným proti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277320859"/>
              </p:ext>
            </p:extLst>
          </p:nvPr>
        </p:nvGraphicFramePr>
        <p:xfrm>
          <a:off x="136151" y="861547"/>
          <a:ext cx="8884024" cy="44752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5" y="5469776"/>
            <a:ext cx="8510504" cy="5515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Ve srovnání se skupinou vyhraněnou proti inkluzi </a:t>
            </a:r>
            <a:r>
              <a:rPr lang="cs-CZ" sz="1100" i="1" dirty="0" err="1">
                <a:solidFill>
                  <a:schemeClr val="bg1"/>
                </a:solidFill>
              </a:rPr>
              <a:t>oslovitelní</a:t>
            </a:r>
            <a:r>
              <a:rPr lang="cs-CZ" sz="1100" dirty="0">
                <a:solidFill>
                  <a:schemeClr val="bg1"/>
                </a:solidFill>
              </a:rPr>
              <a:t> celkově více čtou seriózní denní tisk. Méně sledují hlavní komerční TV stanice Prima a Nova a významně více sledují kanály ČT. V rámci webů více čtou </a:t>
            </a:r>
            <a:r>
              <a:rPr lang="cs-CZ" sz="1100" dirty="0" err="1">
                <a:solidFill>
                  <a:schemeClr val="bg1"/>
                </a:solidFill>
              </a:rPr>
              <a:t>iDNES</a:t>
            </a:r>
            <a:r>
              <a:rPr lang="cs-CZ" sz="1100" dirty="0">
                <a:solidFill>
                  <a:schemeClr val="bg1"/>
                </a:solidFill>
              </a:rPr>
              <a:t> (ačkoli rozdíl je na hranici statistické chyby) a v ostatních webech se neliší.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zobrazeno procento těch, kteří konzumují dané médium téměř každý den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2414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126740"/>
              </p:ext>
            </p:extLst>
          </p:nvPr>
        </p:nvGraphicFramePr>
        <p:xfrm>
          <a:off x="312522" y="964807"/>
          <a:ext cx="8506147" cy="53254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39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822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86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dirty="0">
                          <a:solidFill>
                            <a:srgbClr val="0063A2"/>
                          </a:solidFill>
                          <a:effectLst/>
                        </a:rPr>
                        <a:t>Velikost vzorku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b="0" i="0" u="none" strike="noStrike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N = 1027 respondentů ve věku 18 a více let</a:t>
                      </a:r>
                      <a:endParaRPr lang="es-ES" sz="12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886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dirty="0">
                          <a:solidFill>
                            <a:srgbClr val="0063A2"/>
                          </a:solidFill>
                          <a:effectLst/>
                        </a:rPr>
                        <a:t>Termín dotazování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 9. 2016 – 10.</a:t>
                      </a:r>
                      <a:r>
                        <a:rPr lang="cs-CZ" sz="1200" kern="1200" baseline="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</a:t>
                      </a:r>
                      <a:r>
                        <a:rPr lang="cs-CZ" sz="12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2016</a:t>
                      </a:r>
                      <a:endParaRPr lang="cs-CZ" sz="10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886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dirty="0">
                          <a:solidFill>
                            <a:srgbClr val="0063A2"/>
                          </a:solidFill>
                          <a:effectLst/>
                        </a:rPr>
                        <a:t>Metoda sběru dat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endParaRPr lang="cs-CZ" sz="1200" u="none" strike="noStrike" kern="1200" dirty="0">
                        <a:solidFill>
                          <a:srgbClr val="0063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u="none" strike="noStrike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Osobní</a:t>
                      </a:r>
                      <a:r>
                        <a:rPr lang="cs-CZ" sz="1200" u="none" strike="noStrike" kern="1200" baseline="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sběr vyškolenými tazateli (CAPI) N </a:t>
                      </a:r>
                      <a:r>
                        <a:rPr lang="cs-CZ" sz="1200" u="none" strike="noStrike" kern="1200" baseline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 327</a:t>
                      </a:r>
                      <a:endParaRPr lang="cs-CZ" sz="1200" u="none" strike="noStrike" kern="1200" baseline="0" dirty="0">
                        <a:solidFill>
                          <a:srgbClr val="0063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u="none" strike="noStrike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Vyplnění</a:t>
                      </a:r>
                      <a:r>
                        <a:rPr lang="cs-CZ" sz="1200" u="none" strike="noStrike" kern="1200" baseline="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elektronického dotazníku na internetu</a:t>
                      </a:r>
                      <a:r>
                        <a:rPr lang="cs-CZ" sz="1200" u="none" strike="noStrike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(CAWI) N = 700</a:t>
                      </a:r>
                      <a:endParaRPr lang="cs-CZ" sz="1200" u="none" strike="noStrike" kern="1200" baseline="0" dirty="0">
                        <a:solidFill>
                          <a:srgbClr val="0063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hangingPunct="0"/>
                      <a:endParaRPr lang="cs-CZ" sz="1200" u="none" strike="noStrike" kern="1200" dirty="0">
                        <a:solidFill>
                          <a:srgbClr val="0063A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4258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Výběr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b="0" i="0" u="none" strike="noStrike" baseline="0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Kvótní výběr</a:t>
                      </a:r>
                      <a:endParaRPr lang="cs-CZ" sz="12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85794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dirty="0" err="1">
                          <a:solidFill>
                            <a:srgbClr val="0063A2"/>
                          </a:solidFill>
                          <a:effectLst/>
                        </a:rPr>
                        <a:t>Reprezentativita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lang="pl-PL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výzkum je reprezentativní pro populaci ČR 18+ podle:</a:t>
                      </a:r>
                      <a:endParaRPr lang="pl-PL" sz="12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  <a:p>
                      <a:pPr marL="171450" indent="-17145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Tx/>
                        <a:buBlip>
                          <a:blip r:embed="rId2"/>
                        </a:buBlip>
                      </a:pPr>
                      <a:r>
                        <a:rPr lang="cs-CZ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základních </a:t>
                      </a:r>
                      <a:r>
                        <a:rPr lang="cs-CZ" sz="1200" u="none" strike="noStrike" dirty="0" err="1">
                          <a:solidFill>
                            <a:srgbClr val="0063A2"/>
                          </a:solidFill>
                          <a:effectLst/>
                        </a:rPr>
                        <a:t>sociodemografií</a:t>
                      </a:r>
                      <a:r>
                        <a:rPr lang="cs-CZ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 (kraj, věk, pohlaví, vzdělání, velikosti obce)</a:t>
                      </a:r>
                    </a:p>
                    <a:p>
                      <a:pPr marL="171450" indent="-171450" algn="l" rtl="0" fontAlgn="ctr">
                        <a:lnSpc>
                          <a:spcPct val="100000"/>
                        </a:lnSpc>
                        <a:spcBef>
                          <a:spcPts val="600"/>
                        </a:spcBef>
                        <a:buClr>
                          <a:srgbClr val="000000"/>
                        </a:buClr>
                        <a:buSzPts val="1200"/>
                        <a:buFontTx/>
                        <a:buBlip>
                          <a:blip r:embed="rId2"/>
                        </a:buBlip>
                      </a:pPr>
                      <a:r>
                        <a:rPr lang="cs-CZ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ekonomického statusu, čtenosti deníků MF DNES a BLESK</a:t>
                      </a:r>
                      <a:r>
                        <a:rPr lang="cs-CZ" sz="1200" u="none" strike="noStrike" baseline="0" dirty="0">
                          <a:solidFill>
                            <a:srgbClr val="0063A2"/>
                          </a:solidFill>
                          <a:effectLst/>
                        </a:rPr>
                        <a:t> (dovážení dat)</a:t>
                      </a:r>
                      <a:r>
                        <a:rPr lang="cs-CZ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 </a:t>
                      </a: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476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u="none" strike="noStrike" dirty="0">
                          <a:solidFill>
                            <a:srgbClr val="0063A2"/>
                          </a:solidFill>
                          <a:effectLst/>
                        </a:rPr>
                        <a:t>Realizátor a zadavatel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u="none" strike="noStrike" dirty="0">
                          <a:solidFill>
                            <a:srgbClr val="0063A2"/>
                          </a:solidFill>
                          <a:effectLst/>
                        </a:rPr>
                        <a:t>výzkum realizovala společnost MEDIAN s.r.o. (člen SIMAR)</a:t>
                      </a:r>
                      <a:endParaRPr lang="cs-CZ" sz="12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5805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Statistická</a:t>
                      </a:r>
                      <a:r>
                        <a:rPr lang="cs-CZ" sz="1200" b="1" i="0" u="none" strike="noStrike" baseline="0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 chyba</a:t>
                      </a:r>
                      <a:endParaRPr lang="cs-CZ" sz="1200" b="1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>
                        <a:lnSpc>
                          <a:spcPct val="100000"/>
                        </a:lnSpc>
                      </a:pPr>
                      <a:r>
                        <a:rPr lang="cs-CZ" sz="1200" b="0" i="0" u="none" strike="noStrike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Náhodná</a:t>
                      </a:r>
                      <a:r>
                        <a:rPr lang="cs-CZ" sz="1200" b="0" i="0" u="none" strike="noStrike" baseline="0" dirty="0">
                          <a:solidFill>
                            <a:srgbClr val="0063A2"/>
                          </a:solidFill>
                          <a:effectLst/>
                          <a:latin typeface="Calibri"/>
                        </a:rPr>
                        <a:t> statistická odchylka činí +/- 1,5 procentního bodu u postojů, které zastává 5 % respondentů až +/- 3,5 procentních bodů u postojů, které zastává 50 % respondentů.</a:t>
                      </a:r>
                      <a:endParaRPr lang="cs-CZ" sz="1200" b="0" i="0" u="none" strike="noStrike" dirty="0">
                        <a:solidFill>
                          <a:srgbClr val="0063A2"/>
                        </a:solidFill>
                        <a:effectLst/>
                        <a:latin typeface="Calibri"/>
                      </a:endParaRPr>
                    </a:p>
                  </a:txBody>
                  <a:tcPr marL="64971" marR="7219" marT="7219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Metodika výzkumu</a:t>
            </a:r>
          </a:p>
        </p:txBody>
      </p:sp>
    </p:spTree>
    <p:extLst>
      <p:ext uri="{BB962C8B-B14F-4D97-AF65-F5344CB8AC3E}">
        <p14:creationId xmlns:p14="http://schemas.microsoft.com/office/powerpoint/2010/main" val="27646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Sociodemografické složení segmentů populace (Dle přístupu k inkluzi)</a:t>
            </a:r>
          </a:p>
        </p:txBody>
      </p:sp>
    </p:spTree>
    <p:extLst>
      <p:ext uri="{BB962C8B-B14F-4D97-AF65-F5344CB8AC3E}">
        <p14:creationId xmlns:p14="http://schemas.microsoft.com/office/powerpoint/2010/main" val="34491292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Sociodemografie</a:t>
            </a:r>
            <a:r>
              <a:rPr lang="cs-CZ" dirty="0"/>
              <a:t> – Pohlaví, věk a vzdělání</a:t>
            </a:r>
          </a:p>
        </p:txBody>
      </p:sp>
      <p:graphicFrame>
        <p:nvGraphicFramePr>
          <p:cNvPr id="5" name="Graf 4"/>
          <p:cNvGraphicFramePr/>
          <p:nvPr>
            <p:extLst>
              <p:ext uri="{D42A27DB-BD31-4B8C-83A1-F6EECF244321}">
                <p14:modId xmlns:p14="http://schemas.microsoft.com/office/powerpoint/2010/main" val="504916766"/>
              </p:ext>
            </p:extLst>
          </p:nvPr>
        </p:nvGraphicFramePr>
        <p:xfrm>
          <a:off x="320635" y="730568"/>
          <a:ext cx="8448675" cy="4511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Obdélník 11"/>
          <p:cNvSpPr/>
          <p:nvPr/>
        </p:nvSpPr>
        <p:spPr>
          <a:xfrm>
            <a:off x="320635" y="5403273"/>
            <a:ext cx="8510504" cy="618015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Neplatí předpoklad, že odpor k inkluzi roste s věkem, vztah je tzv. zaoblený – nejvíce odpůrců inkluze je v nejmladších věkových kategoriích (do 29 let) a v nejstarších (od 60 let). U mladých může souviset s majoritním diskursem sociálních sítí, u starších se sociálním konzervatismem. Mírně větší zastoupení vysokoškoláků je mezi lidmi podporujícími inkluzi.</a:t>
            </a:r>
          </a:p>
        </p:txBody>
      </p:sp>
      <p:sp>
        <p:nvSpPr>
          <p:cNvPr id="13" name="Obdélník 12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290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Sociodemografie</a:t>
            </a:r>
            <a:r>
              <a:rPr lang="cs-CZ" dirty="0"/>
              <a:t> – volená strana</a:t>
            </a:r>
          </a:p>
        </p:txBody>
      </p:sp>
      <p:sp>
        <p:nvSpPr>
          <p:cNvPr id="5" name="Obdélník 4"/>
          <p:cNvSpPr/>
          <p:nvPr/>
        </p:nvSpPr>
        <p:spPr>
          <a:xfrm>
            <a:off x="224668" y="3841702"/>
            <a:ext cx="1984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Prezidentské volby 2013</a:t>
            </a:r>
          </a:p>
        </p:txBody>
      </p:sp>
      <p:sp>
        <p:nvSpPr>
          <p:cNvPr id="6" name="Obdélník 5"/>
          <p:cNvSpPr/>
          <p:nvPr/>
        </p:nvSpPr>
        <p:spPr>
          <a:xfrm>
            <a:off x="188665" y="845083"/>
            <a:ext cx="205671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400" b="1" dirty="0"/>
              <a:t>Volby do Sněmovny 2013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0635" y="5428212"/>
            <a:ext cx="8510504" cy="618015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Postoje k inkluzi souvisí mírně s volebními stranickými preferencemi a silně s volbou prezidenta v roce 2013. Mezi vyhraněnými odpůrci výrazně převládá podpora Miloše Zemana (jakkoli tento vztah může být konstruován i zpětně = příklonem lidí v retrospektivní otázce k volbě M. Z. díky pozdějšímu názorovému souznění).</a:t>
            </a:r>
          </a:p>
        </p:txBody>
      </p:sp>
      <p:sp>
        <p:nvSpPr>
          <p:cNvPr id="8" name="Obdélník 7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zobrazeno procento těch, kteří konzumují dané médium téměř každý den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9" name="Graf 8"/>
          <p:cNvGraphicFramePr/>
          <p:nvPr>
            <p:extLst>
              <p:ext uri="{D42A27DB-BD31-4B8C-83A1-F6EECF244321}">
                <p14:modId xmlns:p14="http://schemas.microsoft.com/office/powerpoint/2010/main" val="164825990"/>
              </p:ext>
            </p:extLst>
          </p:nvPr>
        </p:nvGraphicFramePr>
        <p:xfrm>
          <a:off x="273735" y="830510"/>
          <a:ext cx="8557404" cy="4597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28630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Sociodemografie</a:t>
            </a:r>
            <a:r>
              <a:rPr lang="cs-CZ" dirty="0"/>
              <a:t> – kraj a velikost místa bydliště</a:t>
            </a:r>
          </a:p>
        </p:txBody>
      </p:sp>
      <p:graphicFrame>
        <p:nvGraphicFramePr>
          <p:cNvPr id="11" name="Graf 10"/>
          <p:cNvGraphicFramePr/>
          <p:nvPr>
            <p:extLst>
              <p:ext uri="{D42A27DB-BD31-4B8C-83A1-F6EECF244321}">
                <p14:modId xmlns:p14="http://schemas.microsoft.com/office/powerpoint/2010/main" val="2832405640"/>
              </p:ext>
            </p:extLst>
          </p:nvPr>
        </p:nvGraphicFramePr>
        <p:xfrm>
          <a:off x="273735" y="830510"/>
          <a:ext cx="8557404" cy="5363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52429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začlenění dětí s nejlehčími formami mentálního postižení dle kraje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691376253"/>
              </p:ext>
            </p:extLst>
          </p:nvPr>
        </p:nvGraphicFramePr>
        <p:xfrm>
          <a:off x="320635" y="730567"/>
          <a:ext cx="8448675" cy="4943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4" y="5775067"/>
            <a:ext cx="8460297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I01. Jaký je Váš postoj k začleňování následujících typů dětí do běžných tříd ve školách? | Děti s nejlehčími formami mentálního postižení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596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začlenění dětí ze sociálně znevýhodněného prostředí dle kraje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3417103279"/>
              </p:ext>
            </p:extLst>
          </p:nvPr>
        </p:nvGraphicFramePr>
        <p:xfrm>
          <a:off x="320635" y="730568"/>
          <a:ext cx="8448675" cy="4868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5" y="5773708"/>
            <a:ext cx="8460297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I01. Jaký je Váš postoj k začleňování následujících typů dětí do běžných tříd ve školách? | Děti ze sociálně znevýhodněného prostředí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493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začlenění romských dětí dle kraje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1238126170"/>
              </p:ext>
            </p:extLst>
          </p:nvPr>
        </p:nvGraphicFramePr>
        <p:xfrm>
          <a:off x="320635" y="730568"/>
          <a:ext cx="8448675" cy="492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bdélník 3"/>
          <p:cNvSpPr/>
          <p:nvPr/>
        </p:nvSpPr>
        <p:spPr>
          <a:xfrm>
            <a:off x="320634" y="5751223"/>
            <a:ext cx="8460297" cy="246221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I01. Jaký je Váš postoj k začleňování následujících typů dětí do běžných tříd ve školách? | Romské děti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7221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dle životního stylu</a:t>
            </a:r>
          </a:p>
        </p:txBody>
      </p:sp>
    </p:spTree>
    <p:extLst>
      <p:ext uri="{BB962C8B-B14F-4D97-AF65-F5344CB8AC3E}">
        <p14:creationId xmlns:p14="http://schemas.microsoft.com/office/powerpoint/2010/main" val="31282667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Sociodemografie</a:t>
            </a:r>
            <a:r>
              <a:rPr lang="cs-CZ" dirty="0"/>
              <a:t> – užívání internetu, kavárna či hospoda, elity a experti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59618758"/>
              </p:ext>
            </p:extLst>
          </p:nvPr>
        </p:nvGraphicFramePr>
        <p:xfrm>
          <a:off x="323849" y="726045"/>
          <a:ext cx="8507290" cy="4466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191996" y="801547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Užívání internetu</a:t>
            </a:r>
          </a:p>
        </p:txBody>
      </p:sp>
      <p:sp>
        <p:nvSpPr>
          <p:cNvPr id="7" name="Obdélník 6"/>
          <p:cNvSpPr/>
          <p:nvPr/>
        </p:nvSpPr>
        <p:spPr>
          <a:xfrm>
            <a:off x="225552" y="3502264"/>
            <a:ext cx="7936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Důvěra v intelektuály a experty </a:t>
            </a:r>
            <a:r>
              <a:rPr lang="cs-CZ" sz="800" dirty="0"/>
              <a:t>(S10. Důvěřujete většině intelektuálů a expertů, kteří se vyjadřují k problémům?)</a:t>
            </a:r>
          </a:p>
          <a:p>
            <a:endParaRPr lang="cs-CZ" sz="800" dirty="0"/>
          </a:p>
        </p:txBody>
      </p:sp>
      <p:sp>
        <p:nvSpPr>
          <p:cNvPr id="9" name="Obdélník 8"/>
          <p:cNvSpPr/>
          <p:nvPr/>
        </p:nvSpPr>
        <p:spPr>
          <a:xfrm>
            <a:off x="225552" y="208991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200" dirty="0"/>
              <a:t>Kavárna či hospoda </a:t>
            </a:r>
            <a:r>
              <a:rPr lang="cs-CZ" sz="800" dirty="0"/>
              <a:t>(S09. Navštěvujete raději kavárnu nebo hospodu?)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0635" y="5286896"/>
            <a:ext cx="8510504" cy="75933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Postoj k inkluzi významně souvisí s důvěrou v expertní diskurs. Mezi lidmi </a:t>
            </a:r>
            <a:r>
              <a:rPr lang="cs-CZ" sz="1100" i="1" dirty="0">
                <a:solidFill>
                  <a:schemeClr val="bg1"/>
                </a:solidFill>
              </a:rPr>
              <a:t>vyhraněnými pro inkluzi </a:t>
            </a:r>
            <a:r>
              <a:rPr lang="cs-CZ" sz="1100" dirty="0">
                <a:solidFill>
                  <a:schemeClr val="bg1"/>
                </a:solidFill>
              </a:rPr>
              <a:t>takřka polovina důvěřuje elitám a expertům, mezi lidmi </a:t>
            </a:r>
            <a:r>
              <a:rPr lang="cs-CZ" sz="1100" i="1" dirty="0">
                <a:solidFill>
                  <a:schemeClr val="bg1"/>
                </a:solidFill>
              </a:rPr>
              <a:t>vyhraněnými proti inkluzi </a:t>
            </a:r>
            <a:r>
              <a:rPr lang="cs-CZ" sz="1100" dirty="0">
                <a:solidFill>
                  <a:schemeClr val="bg1"/>
                </a:solidFill>
              </a:rPr>
              <a:t>to je necelá čtvrtina. Postoj k inkluzi také do jisté míry souvisí s životně stylovými a pracovními orientacemi, které v diskursu odpůrců inkluze rozdělují společnost – mezi odpůrci inkluze je více manuálně pracujících deklarujících preferenci hospod nad kavárnou. To může být mimo jiné důsledek názorové homologie a snahy o zastávání postojů převažujících v diskursu blízkém respondentovi.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zobrazeno procento těch, kteří konzumují dané médium téměř každý den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2348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Sociodemografie</a:t>
            </a:r>
            <a:r>
              <a:rPr lang="cs-CZ" dirty="0"/>
              <a:t> – práce a ekonomický status</a:t>
            </a:r>
          </a:p>
        </p:txBody>
      </p:sp>
      <p:graphicFrame>
        <p:nvGraphicFramePr>
          <p:cNvPr id="4" name="Graf 3"/>
          <p:cNvGraphicFramePr/>
          <p:nvPr>
            <p:extLst>
              <p:ext uri="{D42A27DB-BD31-4B8C-83A1-F6EECF244321}">
                <p14:modId xmlns:p14="http://schemas.microsoft.com/office/powerpoint/2010/main" val="2942787999"/>
              </p:ext>
            </p:extLst>
          </p:nvPr>
        </p:nvGraphicFramePr>
        <p:xfrm>
          <a:off x="319655" y="804672"/>
          <a:ext cx="8448675" cy="53696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bdélník 4"/>
          <p:cNvSpPr/>
          <p:nvPr/>
        </p:nvSpPr>
        <p:spPr>
          <a:xfrm>
            <a:off x="191996" y="938582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Ekonomický status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91996" y="4693815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Typ práce</a:t>
            </a:r>
          </a:p>
        </p:txBody>
      </p:sp>
    </p:spTree>
    <p:extLst>
      <p:ext uri="{BB962C8B-B14F-4D97-AF65-F5344CB8AC3E}">
        <p14:creationId xmlns:p14="http://schemas.microsoft.com/office/powerpoint/2010/main" val="203186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inkluzi různých typů dětí</a:t>
            </a:r>
          </a:p>
        </p:txBody>
      </p:sp>
    </p:spTree>
    <p:extLst>
      <p:ext uri="{BB962C8B-B14F-4D97-AF65-F5344CB8AC3E}">
        <p14:creationId xmlns:p14="http://schemas.microsoft.com/office/powerpoint/2010/main" val="8781431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Struktura </a:t>
            </a:r>
            <a:r>
              <a:rPr lang="cs-CZ" dirty="0"/>
              <a:t>vzorku</a:t>
            </a:r>
          </a:p>
        </p:txBody>
      </p:sp>
    </p:spTree>
    <p:extLst>
      <p:ext uri="{BB962C8B-B14F-4D97-AF65-F5344CB8AC3E}">
        <p14:creationId xmlns:p14="http://schemas.microsoft.com/office/powerpoint/2010/main" val="1969326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vzorku – </a:t>
            </a:r>
            <a:r>
              <a:rPr lang="cs-CZ" dirty="0" err="1"/>
              <a:t>Sociodemografie</a:t>
            </a:r>
            <a:r>
              <a:rPr lang="cs-CZ" dirty="0"/>
              <a:t> I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3304897"/>
              </p:ext>
            </p:extLst>
          </p:nvPr>
        </p:nvGraphicFramePr>
        <p:xfrm>
          <a:off x="323528" y="831273"/>
          <a:ext cx="8496944" cy="5370872"/>
        </p:xfrm>
        <a:graphic>
          <a:graphicData uri="http://schemas.openxmlformats.org/drawingml/2006/table">
            <a:tbl>
              <a:tblPr/>
              <a:tblGrid>
                <a:gridCol w="686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4832">
                <a:tc>
                  <a:txBody>
                    <a:bodyPr/>
                    <a:lstStyle/>
                    <a:p>
                      <a:pPr algn="l" rtl="0" fontAlgn="ctr"/>
                      <a:endParaRPr lang="cs-CZ" sz="1200" b="1" i="0" u="none" strike="noStrike" noProof="0" dirty="0">
                        <a:solidFill>
                          <a:srgbClr val="0063A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noProof="0" dirty="0">
                          <a:solidFill>
                            <a:srgbClr val="00529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noProof="0" dirty="0">
                          <a:solidFill>
                            <a:srgbClr val="0063A2"/>
                          </a:solidFill>
                          <a:effectLst/>
                          <a:latin typeface="+mn-lt"/>
                        </a:rPr>
                        <a:t>Pohlaví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Muž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49</a:t>
                      </a:r>
                      <a:r>
                        <a:rPr lang="cs-CZ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Žena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 noProof="0" dirty="0">
                          <a:solidFill>
                            <a:srgbClr val="0063A2"/>
                          </a:solidFill>
                          <a:effectLst/>
                          <a:latin typeface="+mn-lt"/>
                        </a:rPr>
                        <a:t> Věková skupina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</a:t>
                      </a:r>
                      <a:r>
                        <a:rPr lang="cs-CZ" sz="11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29 let</a:t>
                      </a: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</a:t>
                      </a:r>
                      <a:r>
                        <a:rPr lang="cs-CZ" sz="11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 let</a:t>
                      </a: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</a:t>
                      </a:r>
                      <a:r>
                        <a:rPr lang="cs-CZ" sz="11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49 let</a:t>
                      </a: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</a:t>
                      </a:r>
                      <a:r>
                        <a:rPr lang="cs-CZ" sz="11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 let</a:t>
                      </a: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t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</a:t>
                      </a:r>
                      <a:r>
                        <a:rPr lang="cs-CZ" sz="1100" kern="1200" dirty="0">
                          <a:solidFill>
                            <a:srgbClr val="0063A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 let</a:t>
                      </a: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let a více</a:t>
                      </a:r>
                      <a:endParaRPr lang="cs-CZ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08000" marR="46800" marT="46800" marB="4680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b="1" i="0" u="none" strike="noStrike" noProof="0" dirty="0">
                          <a:solidFill>
                            <a:srgbClr val="0063A2"/>
                          </a:solidFill>
                          <a:effectLst/>
                          <a:latin typeface="+mn-lt"/>
                        </a:rPr>
                        <a:t> Dosažené vzdělání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Základní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Vyučen(a) / Střední škola bez maturity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Středoškolské s maturitou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35736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Vysokoškolské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76162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vzorku – </a:t>
            </a:r>
            <a:r>
              <a:rPr lang="cs-CZ" dirty="0" err="1"/>
              <a:t>Sociodemografie</a:t>
            </a:r>
            <a:r>
              <a:rPr lang="cs-CZ" dirty="0"/>
              <a:t> II</a:t>
            </a:r>
          </a:p>
        </p:txBody>
      </p:sp>
      <p:graphicFrame>
        <p:nvGraphicFramePr>
          <p:cNvPr id="13" name="Tabulk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1979"/>
              </p:ext>
            </p:extLst>
          </p:nvPr>
        </p:nvGraphicFramePr>
        <p:xfrm>
          <a:off x="323528" y="843147"/>
          <a:ext cx="8496944" cy="5373940"/>
        </p:xfrm>
        <a:graphic>
          <a:graphicData uri="http://schemas.openxmlformats.org/drawingml/2006/table">
            <a:tbl>
              <a:tblPr/>
              <a:tblGrid>
                <a:gridCol w="6861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5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44270">
                <a:tc>
                  <a:txBody>
                    <a:bodyPr/>
                    <a:lstStyle/>
                    <a:p>
                      <a:pPr algn="l" rtl="0" fontAlgn="ctr"/>
                      <a:endParaRPr lang="cs-CZ" sz="1200" b="1" i="0" u="none" strike="noStrike" noProof="0" dirty="0">
                        <a:solidFill>
                          <a:srgbClr val="0063A2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2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noProof="0" dirty="0">
                          <a:solidFill>
                            <a:srgbClr val="00529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noProof="0" dirty="0">
                          <a:solidFill>
                            <a:srgbClr val="0063A2"/>
                          </a:solidFill>
                          <a:effectLst/>
                          <a:latin typeface="+mn-lt"/>
                        </a:rPr>
                        <a:t>VMB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noProof="0" dirty="0">
                          <a:solidFill>
                            <a:srgbClr val="005293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do 999 obyv.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1000 – 4999 obyv.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5 000 – 19 999 obyv.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17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20 000 – 99 999 obyv.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noProof="0" dirty="0"/>
                        <a:t> 100 000 a více obyv.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200" b="1" i="0" u="none" strike="noStrike" noProof="0" dirty="0">
                          <a:solidFill>
                            <a:srgbClr val="005293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cs-CZ" sz="1200" b="1" i="0" u="none" strike="noStrike" noProof="0" dirty="0">
                          <a:solidFill>
                            <a:srgbClr val="0063A2"/>
                          </a:solidFill>
                          <a:effectLst/>
                          <a:latin typeface="+mn-lt"/>
                        </a:rPr>
                        <a:t>Region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cs-CZ" sz="1200" b="0" i="0" u="none" strike="noStrike" noProof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Praha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40000"/>
                          <a:lumOff val="6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Středočeský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Jihočeský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100" kern="1200" noProof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Plzeňský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Karlovarský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Ústecký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Liberecký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Královéhradecký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Pardubický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Vysočina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Jihomoravský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Olomoucký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Zlínský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44270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100" kern="1200" dirty="0">
                          <a:latin typeface="+mn-lt"/>
                        </a:rPr>
                        <a:t> Moravskoslezský</a:t>
                      </a:r>
                      <a:endParaRPr lang="cs-CZ" sz="1100" b="0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22101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Informace o realizátorovi výzkumu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069" y="4984812"/>
            <a:ext cx="1294580" cy="61759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60" y="4947506"/>
            <a:ext cx="1168102" cy="692208"/>
          </a:xfrm>
          <a:prstGeom prst="rect">
            <a:avLst/>
          </a:prstGeom>
        </p:spPr>
      </p:pic>
      <p:grpSp>
        <p:nvGrpSpPr>
          <p:cNvPr id="31" name="Skupina 30"/>
          <p:cNvGrpSpPr/>
          <p:nvPr/>
        </p:nvGrpSpPr>
        <p:grpSpPr>
          <a:xfrm>
            <a:off x="6067472" y="1149576"/>
            <a:ext cx="2763666" cy="3393882"/>
            <a:chOff x="179057" y="1126309"/>
            <a:chExt cx="2763666" cy="3393882"/>
          </a:xfrm>
        </p:grpSpPr>
        <p:sp>
          <p:nvSpPr>
            <p:cNvPr id="32" name="Obdélník 31"/>
            <p:cNvSpPr/>
            <p:nvPr/>
          </p:nvSpPr>
          <p:spPr>
            <a:xfrm>
              <a:off x="836699" y="1979925"/>
              <a:ext cx="2106024" cy="2540266"/>
            </a:xfrm>
            <a:prstGeom prst="rect">
              <a:avLst/>
            </a:prstGeom>
            <a:solidFill>
              <a:srgbClr val="006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Daniel Prokop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g</a:t>
              </a:r>
              <a:r>
                <a:rPr lang="sv-SE" sz="1100" dirty="0">
                  <a:solidFill>
                    <a:schemeClr val="bg1"/>
                  </a:solidFill>
                </a:rPr>
                <a:t>sm: 60</a:t>
              </a:r>
              <a:r>
                <a:rPr lang="cs-CZ" sz="1100" dirty="0">
                  <a:solidFill>
                    <a:schemeClr val="bg1"/>
                  </a:solidFill>
                </a:rPr>
                <a:t>8</a:t>
              </a:r>
              <a:r>
                <a:rPr lang="sv-SE" sz="1100" dirty="0">
                  <a:solidFill>
                    <a:schemeClr val="bg1"/>
                  </a:solidFill>
                </a:rPr>
                <a:t> </a:t>
              </a:r>
              <a:r>
                <a:rPr lang="cs-CZ" sz="1100" dirty="0">
                  <a:solidFill>
                    <a:schemeClr val="bg1"/>
                  </a:solidFill>
                </a:rPr>
                <a:t>333 902</a:t>
              </a:r>
            </a:p>
            <a:p>
              <a:pPr lvl="0"/>
              <a:r>
                <a:rPr lang="cs-CZ" sz="1050" dirty="0">
                  <a:solidFill>
                    <a:schemeClr val="bg1"/>
                  </a:solidFill>
                  <a:hlinkClick r:id="rId4"/>
                </a:rPr>
                <a:t>daniel.prokop@median.cz</a:t>
              </a:r>
              <a:endParaRPr lang="cs-CZ" sz="1050" dirty="0">
                <a:solidFill>
                  <a:schemeClr val="bg1"/>
                </a:solidFill>
              </a:endParaRPr>
            </a:p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MEDIAN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Národních hrdinů 73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Praha 9, 190 12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www.median.cz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Tel: + 420 225 301 111</a:t>
              </a:r>
            </a:p>
          </p:txBody>
        </p:sp>
        <p:sp>
          <p:nvSpPr>
            <p:cNvPr id="33" name="Ovál 32"/>
            <p:cNvSpPr/>
            <p:nvPr/>
          </p:nvSpPr>
          <p:spPr>
            <a:xfrm>
              <a:off x="179057" y="1126309"/>
              <a:ext cx="1170340" cy="117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34" name="Ovál 33"/>
            <p:cNvSpPr/>
            <p:nvPr/>
          </p:nvSpPr>
          <p:spPr>
            <a:xfrm>
              <a:off x="233273" y="1183238"/>
              <a:ext cx="1061908" cy="10561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300" b="1" dirty="0">
                  <a:solidFill>
                    <a:srgbClr val="0063A2"/>
                  </a:solidFill>
                </a:rPr>
                <a:t>Kontakt</a:t>
              </a:r>
            </a:p>
          </p:txBody>
        </p:sp>
      </p:grpSp>
      <p:grpSp>
        <p:nvGrpSpPr>
          <p:cNvPr id="8" name="Skupina 7"/>
          <p:cNvGrpSpPr/>
          <p:nvPr/>
        </p:nvGrpSpPr>
        <p:grpSpPr>
          <a:xfrm>
            <a:off x="295653" y="1172843"/>
            <a:ext cx="2745410" cy="3370615"/>
            <a:chOff x="197313" y="1149576"/>
            <a:chExt cx="2745410" cy="3370615"/>
          </a:xfrm>
        </p:grpSpPr>
        <p:sp>
          <p:nvSpPr>
            <p:cNvPr id="26" name="Obdélník 25"/>
            <p:cNvSpPr/>
            <p:nvPr/>
          </p:nvSpPr>
          <p:spPr>
            <a:xfrm>
              <a:off x="836699" y="1979925"/>
              <a:ext cx="2106024" cy="2540266"/>
            </a:xfrm>
            <a:prstGeom prst="rect">
              <a:avLst/>
            </a:prstGeom>
            <a:solidFill>
              <a:srgbClr val="006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85725"/>
              <a:r>
                <a:rPr lang="cs-CZ" sz="1100" dirty="0">
                  <a:solidFill>
                    <a:schemeClr val="bg1"/>
                  </a:solidFill>
                </a:rPr>
                <a:t> </a:t>
              </a:r>
            </a:p>
            <a:p>
              <a:pPr marL="85725"/>
              <a:r>
                <a:rPr lang="cs-CZ" sz="1100" dirty="0">
                  <a:solidFill>
                    <a:schemeClr val="bg1"/>
                  </a:solidFill>
                </a:rPr>
                <a:t>MEDIAN, s.r.o je nezávislá soukromá společnost pro výzkum trhu, médií a veřejného mínění &amp; vývoj analytického a marketingového software.</a:t>
              </a:r>
            </a:p>
            <a:p>
              <a:pPr marL="85725" lvl="0"/>
              <a:r>
                <a:rPr lang="cs-CZ" sz="1100" dirty="0">
                  <a:solidFill>
                    <a:schemeClr val="bg1"/>
                  </a:solidFill>
                </a:rPr>
                <a:t>Společnost působí na trhu od roku 1993 a realizuje všechny typy kvalitativních i kvantitativních výzkumů trhu a veřejného mínění, včetně oficiálních mediálních měření a MML-TGI.</a:t>
              </a:r>
            </a:p>
          </p:txBody>
        </p:sp>
        <p:sp>
          <p:nvSpPr>
            <p:cNvPr id="25" name="Ovál 24"/>
            <p:cNvSpPr/>
            <p:nvPr/>
          </p:nvSpPr>
          <p:spPr>
            <a:xfrm>
              <a:off x="197313" y="1149576"/>
              <a:ext cx="1170340" cy="117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35" name="Ovál 34"/>
            <p:cNvSpPr/>
            <p:nvPr/>
          </p:nvSpPr>
          <p:spPr>
            <a:xfrm>
              <a:off x="251529" y="1206505"/>
              <a:ext cx="1061908" cy="10561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300" b="1" dirty="0">
                  <a:solidFill>
                    <a:srgbClr val="0063A2"/>
                  </a:solidFill>
                </a:rPr>
                <a:t>O nás</a:t>
              </a:r>
            </a:p>
          </p:txBody>
        </p:sp>
      </p:grpSp>
      <p:grpSp>
        <p:nvGrpSpPr>
          <p:cNvPr id="9" name="Skupina 8"/>
          <p:cNvGrpSpPr/>
          <p:nvPr/>
        </p:nvGrpSpPr>
        <p:grpSpPr>
          <a:xfrm>
            <a:off x="3181562" y="1149576"/>
            <a:ext cx="2745410" cy="3393882"/>
            <a:chOff x="3131617" y="1149576"/>
            <a:chExt cx="2745410" cy="3393882"/>
          </a:xfrm>
        </p:grpSpPr>
        <p:sp>
          <p:nvSpPr>
            <p:cNvPr id="28" name="Obdélník 27"/>
            <p:cNvSpPr/>
            <p:nvPr/>
          </p:nvSpPr>
          <p:spPr>
            <a:xfrm>
              <a:off x="3771003" y="2003192"/>
              <a:ext cx="2106024" cy="2540266"/>
            </a:xfrm>
            <a:prstGeom prst="rect">
              <a:avLst/>
            </a:prstGeom>
            <a:solidFill>
              <a:srgbClr val="0063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MEDIAN je členem odborných sdružení:</a:t>
              </a:r>
            </a:p>
            <a:p>
              <a:pPr lvl="0"/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r>
                <a:rPr lang="cs-CZ" sz="1100" dirty="0">
                  <a:solidFill>
                    <a:schemeClr val="bg1"/>
                  </a:solidFill>
                  <a:hlinkClick r:id="rId5"/>
                </a:rPr>
                <a:t>SIMAR</a:t>
              </a:r>
              <a:r>
                <a:rPr lang="cs-CZ" sz="1100" dirty="0">
                  <a:solidFill>
                    <a:schemeClr val="bg1"/>
                  </a:solidFill>
                </a:rPr>
                <a:t> 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  <a:hlinkClick r:id="rId6"/>
                </a:rPr>
                <a:t>ESOMAR</a:t>
              </a:r>
              <a:r>
                <a:rPr lang="cs-CZ" sz="1100" dirty="0">
                  <a:solidFill>
                    <a:schemeClr val="bg1"/>
                  </a:solidFill>
                </a:rPr>
                <a:t> </a:t>
              </a:r>
            </a:p>
            <a:p>
              <a:pPr lvl="0"/>
              <a:r>
                <a:rPr lang="cs-CZ" sz="1100" dirty="0">
                  <a:solidFill>
                    <a:schemeClr val="bg1"/>
                  </a:solidFill>
                  <a:hlinkClick r:id="rId7"/>
                </a:rPr>
                <a:t>TGI Network </a:t>
              </a:r>
              <a:endParaRPr lang="cs-CZ" sz="1100" dirty="0">
                <a:solidFill>
                  <a:schemeClr val="bg1"/>
                </a:solidFill>
              </a:endParaRPr>
            </a:p>
            <a:p>
              <a:pPr lvl="0"/>
              <a:r>
                <a:rPr lang="cs-CZ" sz="1100" dirty="0">
                  <a:solidFill>
                    <a:schemeClr val="bg1"/>
                  </a:solidFill>
                </a:rPr>
                <a:t>American Marketing Association.</a:t>
              </a:r>
            </a:p>
          </p:txBody>
        </p:sp>
        <p:sp>
          <p:nvSpPr>
            <p:cNvPr id="36" name="Ovál 35"/>
            <p:cNvSpPr/>
            <p:nvPr/>
          </p:nvSpPr>
          <p:spPr>
            <a:xfrm>
              <a:off x="3131617" y="1149576"/>
              <a:ext cx="1170340" cy="117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sz="1600" dirty="0"/>
            </a:p>
          </p:txBody>
        </p:sp>
        <p:sp>
          <p:nvSpPr>
            <p:cNvPr id="37" name="Ovál 36"/>
            <p:cNvSpPr/>
            <p:nvPr/>
          </p:nvSpPr>
          <p:spPr>
            <a:xfrm>
              <a:off x="3185833" y="1206505"/>
              <a:ext cx="1061908" cy="1056142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63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1300" b="1" dirty="0">
                  <a:solidFill>
                    <a:srgbClr val="0063A2"/>
                  </a:solidFill>
                </a:rPr>
                <a:t>Garance kvality</a:t>
              </a:r>
            </a:p>
          </p:txBody>
        </p:sp>
      </p:grpSp>
      <p:pic>
        <p:nvPicPr>
          <p:cNvPr id="1026" name="Picture 2" descr="http://www.askafrika.co.za/sites/all/themes/askafrika/images/tgi_logo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320" y="4921535"/>
            <a:ext cx="1005086" cy="59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916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začleňování dětí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>
                <a:solidFill>
                  <a:schemeClr val="bg1"/>
                </a:solidFill>
              </a:rPr>
              <a:t>Postoje k začleňování jsou pozitivnější a méně vyhraněné než napovídá analýza sociálních sítí, na kterých se vyjadřují zejména ostří odpůrci. Postoje k inkluzi tří typů dětí byly </a:t>
            </a:r>
            <a:r>
              <a:rPr lang="cs-CZ" sz="1000" dirty="0" err="1">
                <a:solidFill>
                  <a:schemeClr val="bg1"/>
                </a:solidFill>
              </a:rPr>
              <a:t>rekódovány</a:t>
            </a:r>
            <a:r>
              <a:rPr lang="cs-CZ" sz="1000" dirty="0">
                <a:solidFill>
                  <a:schemeClr val="bg1"/>
                </a:solidFill>
              </a:rPr>
              <a:t> do kategorií </a:t>
            </a:r>
            <a:r>
              <a:rPr lang="cs-CZ" sz="1000" i="1" dirty="0">
                <a:solidFill>
                  <a:schemeClr val="bg1"/>
                </a:solidFill>
              </a:rPr>
              <a:t>Vyhranění PRO </a:t>
            </a:r>
            <a:r>
              <a:rPr lang="cs-CZ" sz="1000" dirty="0">
                <a:solidFill>
                  <a:schemeClr val="bg1"/>
                </a:solidFill>
              </a:rPr>
              <a:t>(ve všech 3 případech určitě pro), </a:t>
            </a:r>
            <a:r>
              <a:rPr lang="cs-CZ" sz="1000" i="1" dirty="0">
                <a:solidFill>
                  <a:schemeClr val="bg1"/>
                </a:solidFill>
              </a:rPr>
              <a:t>Vyhranění PROTI </a:t>
            </a:r>
            <a:r>
              <a:rPr lang="cs-CZ" sz="1000" dirty="0">
                <a:solidFill>
                  <a:schemeClr val="bg1"/>
                </a:solidFill>
              </a:rPr>
              <a:t>(alespoň v jednom případě určitě proti) a zbytek, u kterých lze předpokládat nejvyšší ovlivnitelnost</a:t>
            </a:r>
            <a:r>
              <a:rPr lang="cs-CZ" sz="1000" i="1" dirty="0">
                <a:solidFill>
                  <a:schemeClr val="bg1"/>
                </a:solidFill>
              </a:rPr>
              <a:t> </a:t>
            </a:r>
            <a:r>
              <a:rPr lang="cs-CZ" sz="1000" dirty="0">
                <a:solidFill>
                  <a:schemeClr val="bg1"/>
                </a:solidFill>
              </a:rPr>
              <a:t>kampaní. V této skupině převládá podmíněná podpora inkluze, popř. jsou určitě pro začleňování některých typů dětí a u dalších si nejsou jisti. Věkovou, vzdělanostní a aj. strukturu těchto tří skupin zobrazují </a:t>
            </a:r>
            <a:r>
              <a:rPr lang="cs-CZ" sz="1000" dirty="0" err="1">
                <a:solidFill>
                  <a:schemeClr val="bg1"/>
                </a:solidFill>
              </a:rPr>
              <a:t>slidy</a:t>
            </a:r>
            <a:r>
              <a:rPr lang="cs-CZ" sz="1000" dirty="0">
                <a:solidFill>
                  <a:schemeClr val="bg1"/>
                </a:solidFill>
              </a:rPr>
              <a:t> 15-25.</a:t>
            </a:r>
          </a:p>
        </p:txBody>
      </p:sp>
      <p:sp>
        <p:nvSpPr>
          <p:cNvPr id="4" name="Obdélník 3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I01. Jaký je Váš postoj k začleňování následujících typů dětí do běžných tříd ve školách? </a:t>
            </a:r>
          </a:p>
        </p:txBody>
      </p:sp>
      <p:sp>
        <p:nvSpPr>
          <p:cNvPr id="5" name="Obdélník 4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Graf 6"/>
          <p:cNvGraphicFramePr/>
          <p:nvPr>
            <p:extLst>
              <p:ext uri="{D42A27DB-BD31-4B8C-83A1-F6EECF244321}">
                <p14:modId xmlns:p14="http://schemas.microsoft.com/office/powerpoint/2010/main" val="3244034553"/>
              </p:ext>
            </p:extLst>
          </p:nvPr>
        </p:nvGraphicFramePr>
        <p:xfrm>
          <a:off x="259977" y="800471"/>
          <a:ext cx="5140698" cy="384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5745530"/>
              </p:ext>
            </p:extLst>
          </p:nvPr>
        </p:nvGraphicFramePr>
        <p:xfrm>
          <a:off x="5293271" y="842593"/>
          <a:ext cx="3775993" cy="37389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7771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Vnímání argumentů proti inkluzi</a:t>
            </a:r>
          </a:p>
        </p:txBody>
      </p:sp>
    </p:spTree>
    <p:extLst>
      <p:ext uri="{BB962C8B-B14F-4D97-AF65-F5344CB8AC3E}">
        <p14:creationId xmlns:p14="http://schemas.microsoft.com/office/powerpoint/2010/main" val="19652118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Postoj k argumentům odpůrců inkluze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>
                <a:solidFill>
                  <a:schemeClr val="bg1"/>
                </a:solidFill>
              </a:rPr>
              <a:t>Mezi hlavní přijímané argumenty proti inkluzi patří argumenty týkající se nedostatečného naplánování a personálního zajištění, složitost zvládání situace pro přetížené pedagogy a údajné negativní dopady na začleňované děti. Relativně méně podporované jsou „konspirační“ argumenty týkající se vlivu neziskovek a snaze pomoct romským dětem. Starší lidé častěji akcentují argumenty, že děti se speciálními potřebami se více naučí v praktické škole a v normální mohou narušovat kolektiv (status quo minula) a obávají se odlivu nadaných dětí. Méně vzdělaní a nízkopříjmoví respondenti více akcentují ekonomické argumenty (na realizaci inkluze chybí peníze). Studenti se k argumentům v řadě případů staví nejvíce odmítavě.</a:t>
            </a:r>
          </a:p>
        </p:txBody>
      </p:sp>
      <p:sp>
        <p:nvSpPr>
          <p:cNvPr id="10" name="Obdélník 9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I02. Nyní vám přečtu argumenty lidí, kteří odmítají začleňování dětí se speciálními potřebami do základního školství (tzv. inkluzi). Souhlasíte s těmito výroky?“ </a:t>
            </a:r>
          </a:p>
        </p:txBody>
      </p:sp>
      <p:graphicFrame>
        <p:nvGraphicFramePr>
          <p:cNvPr id="8" name="Graf 7"/>
          <p:cNvGraphicFramePr/>
          <p:nvPr>
            <p:extLst>
              <p:ext uri="{D42A27DB-BD31-4B8C-83A1-F6EECF244321}">
                <p14:modId xmlns:p14="http://schemas.microsoft.com/office/powerpoint/2010/main" val="1853005875"/>
              </p:ext>
            </p:extLst>
          </p:nvPr>
        </p:nvGraphicFramePr>
        <p:xfrm>
          <a:off x="259976" y="800471"/>
          <a:ext cx="8571163" cy="3847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Přímá spojnice 3"/>
          <p:cNvCxnSpPr/>
          <p:nvPr/>
        </p:nvCxnSpPr>
        <p:spPr>
          <a:xfrm flipH="1" flipV="1">
            <a:off x="407323" y="2227811"/>
            <a:ext cx="8503920" cy="332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 flipH="1" flipV="1">
            <a:off x="398476" y="3535681"/>
            <a:ext cx="8503920" cy="3325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209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8474649"/>
              </p:ext>
            </p:extLst>
          </p:nvPr>
        </p:nvGraphicFramePr>
        <p:xfrm>
          <a:off x="320635" y="1051344"/>
          <a:ext cx="8435975" cy="3403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634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725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Inkluze není dobře personálně zajištěná (chybí asistenti, …)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Pro pedagogy je těžké zvládat i „normální třídu“, natož třídu s dítětem se speciálními potřebami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Projekt inkluze není dlouhodobě naplánován, jde spíše o experiment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Pro dítě se speciálními potřebami bude situace stresující (nebude stíhat učivo, nezapadne do kolektivu,…)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Děti s problémy se více naučí v praktické škole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Na účinné provedení inkluze chybí peníze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Inkluze povede k odlivu talentovaných dětí na výběrové či soukromé školy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Nikdo neví, zda se investice do začleňování dětí vyplatí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Celá třída se při vyučování bude muset přizpůsobit nejslabšímu jedinci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Děti se speciálními potřebami naruší kolektiv ostatních dětí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Inkluzi prosazují neziskovky, které chtějí vydělat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Inkluze povede k odlivu učitelů ze školství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dirty="0">
                          <a:solidFill>
                            <a:srgbClr val="0063A2"/>
                          </a:solidFill>
                          <a:effectLst/>
                          <a:latin typeface="Arial"/>
                        </a:rPr>
                        <a:t>Inkluze má pomoct romským dětem na úkor vzdělání českých dětí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s argumenty proti inkluzi ve skupinách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2717279796"/>
              </p:ext>
            </p:extLst>
          </p:nvPr>
        </p:nvGraphicFramePr>
        <p:xfrm>
          <a:off x="2026849" y="478072"/>
          <a:ext cx="7358224" cy="4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Argumenty se liší v tom, nakolik diverzifikují postoj pro či proti inkluzi. Respondenti pro / proti inkluzi se velmi liší ve vnímání argumentů o dopadech začlenění na dítě se speciálními potřebami, schopnosti pedagogů situaci zvládnout, ale i v dopadech na zbytek třídy. Naopak se spíše málo liší v ekonomických argumentech (na účinné provedení inkluze chybí peníze; nikdo neví, zda se investice vyplatí).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0635" y="6021288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zobrazeno % souhlasu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635" y="4766955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I02. Nyní vám přečtu argumenty lidí, kteří odmítají začleňování dětí se speciálními potřebami do základního školství (tzv. inkluzi). Souhlasíte s těmito výroky?“ </a:t>
            </a:r>
          </a:p>
        </p:txBody>
      </p:sp>
    </p:spTree>
    <p:extLst>
      <p:ext uri="{BB962C8B-B14F-4D97-AF65-F5344CB8AC3E}">
        <p14:creationId xmlns:p14="http://schemas.microsoft.com/office/powerpoint/2010/main" val="232295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41604"/>
              </p:ext>
            </p:extLst>
          </p:nvPr>
        </p:nvGraphicFramePr>
        <p:xfrm>
          <a:off x="320635" y="975843"/>
          <a:ext cx="8510504" cy="33715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4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155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Inkluzi prosazují neziskovky, které chtějí vydělat</a:t>
                      </a:r>
                    </a:p>
                  </a:txBody>
                  <a:tcPr marL="9525" marR="9525" marT="9525" marB="0" anchor="ctr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Děti se speciálními potřebami naruší kolektiv ostatních dětí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Inkluze povede k odlivu učitelů ze školství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Nikdo neví, zda se investice do začleňování dětí vyplatí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 dítě se speciálními potřebami bude situace stresující (nebude stíhat učivo, nezapadne do kolektivu,…)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Inkluze povede k odlivu talentovaných dětí na výběrové či soukromé školy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Děti s problémy se více naučí v praktické škole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Inkluze má pomoct romským dětem na úkor vzdělání českých dětí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Projekt inkluze není dlouhodobě naplánován, jde spíše o experiment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Na účinné provedení inkluze chybí peníze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Celá třída se při vyučování bude muset přizpůsobit nejslabšímu jedinci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Inkluze není dobře personálně zajištěná (chybí asistenti, …)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b="0" i="0" u="none" strike="noStrike" kern="1200" dirty="0">
                          <a:solidFill>
                            <a:srgbClr val="0063A2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 pedagogy je těžké zvládat i „normální třídu“, natož třídu s dítětem se speciálními potřebami</a:t>
                      </a: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900" b="0" i="0" u="none" strike="noStrike" kern="1200" dirty="0">
                        <a:solidFill>
                          <a:srgbClr val="0063A2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2281" marR="2281" marT="2281" marB="0" anchor="b"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Souhlas s argumenty proti inkluzi ve skupinách</a:t>
            </a:r>
          </a:p>
        </p:txBody>
      </p:sp>
      <p:graphicFrame>
        <p:nvGraphicFramePr>
          <p:cNvPr id="3" name="Graf 2"/>
          <p:cNvGraphicFramePr/>
          <p:nvPr>
            <p:extLst>
              <p:ext uri="{D42A27DB-BD31-4B8C-83A1-F6EECF244321}">
                <p14:modId xmlns:p14="http://schemas.microsoft.com/office/powerpoint/2010/main" val="773237665"/>
              </p:ext>
            </p:extLst>
          </p:nvPr>
        </p:nvGraphicFramePr>
        <p:xfrm>
          <a:off x="2026849" y="402571"/>
          <a:ext cx="7358224" cy="43731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bdélník 5"/>
          <p:cNvSpPr/>
          <p:nvPr/>
        </p:nvSpPr>
        <p:spPr>
          <a:xfrm>
            <a:off x="320635" y="5125672"/>
            <a:ext cx="8510504" cy="917839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000" dirty="0">
                <a:solidFill>
                  <a:schemeClr val="bg1"/>
                </a:solidFill>
              </a:rPr>
              <a:t>S argumenty proti inkluzi obecně mírně víc souhlasí lidé, kteří nemají aktuální zkušenost se školou. Významný je rozdíl zejména u argumentů, že děti se speciálními potřebami naruší kolektiv, že inkluze povede k odlivu učitelů, že se jedná o pomoc romským dětem, která poškodí české školství a že jde o „konspiraci“ neziskovek. Výrazně méně lidé s osobní zkušeností ale souhlasí i s ekonomickým argumentem, že nikdo neví, zda se inkluze vyplatí. Z hlediska typů začleňovaných dětí je nejrozdílnější postoj lidí s a bez zkušeností u sociálně znevýhodněných dětí. Rozdíly mezi lidmi se zkušeností se školou a bez však jsou celkově spíše malé, což ukazuje, že postoj k inkluzi a důvěra v argumenty proti ní jsou konstruovány mediálně. Počet začleňovaných dětí možná také není tak vysoký, aby masivně ovlivňoval postoje lidí se zkušeností ze školy obecně.</a:t>
            </a:r>
          </a:p>
        </p:txBody>
      </p:sp>
      <p:sp>
        <p:nvSpPr>
          <p:cNvPr id="7" name="Obdélník 6"/>
          <p:cNvSpPr/>
          <p:nvPr/>
        </p:nvSpPr>
        <p:spPr>
          <a:xfrm>
            <a:off x="320635" y="6029956"/>
            <a:ext cx="6204486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1027; zobrazen průměr odpovědí – řazeno podle velikosti rozdílu mezi skupinami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320635" y="4876012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r>
              <a:rPr lang="cs-CZ" sz="1000" dirty="0">
                <a:solidFill>
                  <a:srgbClr val="0063A2"/>
                </a:solidFill>
              </a:rPr>
              <a:t>I02. Nyní vám přečtu argumenty lidí, kteří odmítají začleňování dětí se speciálními potřebami do základního školství (tzv. inkluzi). Souhlasíte s těmito výroky?“ </a:t>
            </a:r>
          </a:p>
        </p:txBody>
      </p:sp>
      <p:graphicFrame>
        <p:nvGraphicFramePr>
          <p:cNvPr id="11" name="Tabulk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7601321"/>
              </p:ext>
            </p:extLst>
          </p:nvPr>
        </p:nvGraphicFramePr>
        <p:xfrm>
          <a:off x="3934436" y="4370664"/>
          <a:ext cx="4896704" cy="3747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5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9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99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45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796">
                <a:tc>
                  <a:txBody>
                    <a:bodyPr/>
                    <a:lstStyle/>
                    <a:p>
                      <a:pPr algn="l" fontAlgn="b"/>
                      <a:r>
                        <a:rPr lang="cs-CZ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Určitě souhlasím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Spíše souhlasím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cs-CZ" sz="9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Spíše nesouhlasím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9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</a:rPr>
                        <a:t>Určitě nesouhlasím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52043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Faktorová analýza – latentní „argumenty“ za odmítáním diskuse</a:t>
            </a:r>
          </a:p>
        </p:txBody>
      </p:sp>
      <p:sp>
        <p:nvSpPr>
          <p:cNvPr id="3" name="Obdélník 2"/>
          <p:cNvSpPr/>
          <p:nvPr/>
        </p:nvSpPr>
        <p:spPr>
          <a:xfrm>
            <a:off x="320635" y="5013176"/>
            <a:ext cx="8510504" cy="1008112"/>
          </a:xfrm>
          <a:prstGeom prst="rect">
            <a:avLst/>
          </a:prstGeom>
          <a:solidFill>
            <a:srgbClr val="006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sz="1100" dirty="0">
                <a:solidFill>
                  <a:schemeClr val="bg1"/>
                </a:solidFill>
              </a:rPr>
              <a:t>Faktorová analýza ukazuje, že za jednotlivými argumenty proti začleňování se skrývají tři hlavní latentní postoje: A. Obava, že začlenění povede k poškození třídního kolektivu; B. Obava z celkového a dlouhodobého poškození školství, C. Postoj, který není k inkluzi zcela negativní, ale předpokládá její nepřipravenost, nedostatečnou podporu apod. 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468549"/>
              </p:ext>
            </p:extLst>
          </p:nvPr>
        </p:nvGraphicFramePr>
        <p:xfrm>
          <a:off x="320635" y="1008144"/>
          <a:ext cx="8502615" cy="3590124"/>
        </p:xfrm>
        <a:graphic>
          <a:graphicData uri="http://schemas.openxmlformats.org/drawingml/2006/table">
            <a:tbl>
              <a:tblPr/>
              <a:tblGrid>
                <a:gridCol w="526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07678">
                <a:tc>
                  <a:txBody>
                    <a:bodyPr/>
                    <a:lstStyle/>
                    <a:p>
                      <a:pPr algn="l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324" marR="9324" marT="9324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Poškození třídy a začleněných dětí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Poškození českého školství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Nedomyšlenost a nedostatek</a:t>
                      </a:r>
                      <a:r>
                        <a:rPr lang="cs-CZ" sz="1000" b="0" i="0" u="none" strike="noStrike" baseline="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financí</a:t>
                      </a:r>
                      <a:endParaRPr lang="cs-CZ" sz="10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I02A Pro pedagogy je těžké zvládat i „normální třídu“, natož třídu s dítětem se speciálními potřebami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,771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DC28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,081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F9F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,204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F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I02B Pro dítě se speciálními potřebami bude situace stresující 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,721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6C68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,207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F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,193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EF0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I02C Děti se speciálními potřebami naruší kolektiv ostatních dětí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,615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BCF9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,405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5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,148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7F4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I02A Děti s problémy se více naučí v praktické škole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,596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D0A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,308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8E7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,091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I02G Nikdo neví, zda se investice do začleňování dětí vyplatí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,432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D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,254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EB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,389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8E1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I02L Inkluze povede k odlivu talentovaných dětí na výběrové či soukromé školy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,424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DEB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,593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D0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,049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CF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I02E Projekt inkluze není dlouhodobě naplánován, jde spíše o experiment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,415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3DF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,184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,527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D6A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I02D Celá třída se při vyučování bude muset přizpůsobit nejslabšímu jedinci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,410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4DFC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,539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AD5A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,140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F4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I02J Inkluze povede k odlivu učitelů ze školství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,318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E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,590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D1A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,242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EC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I02M Inkluzi prosazují neziskovky, které chtějí vydělat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,237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EDD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,491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D9B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,434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D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I02H Inkluze není dobře personálně zajištěná (chybí asistenti, …)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,198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F0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,099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1F8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,785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AC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I02K Inkluze má pomoct romským dětem na úkor vzdělání českých dětí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,050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CF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,818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,183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0F1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t"/>
                      <a:r>
                        <a:rPr lang="cs-CZ" sz="1000" b="0" i="1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I02F Na účinné provedení inkluze chybí peníze</a:t>
                      </a:r>
                    </a:p>
                  </a:txBody>
                  <a:tcPr marL="9324" marR="9324" marT="9324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,040</a:t>
                      </a:r>
                    </a:p>
                  </a:txBody>
                  <a:tcPr marL="9324" marR="9324" marT="9324" marB="0" anchor="ctr">
                    <a:lnL w="317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CFC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,179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1F1E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,808</a:t>
                      </a:r>
                    </a:p>
                  </a:txBody>
                  <a:tcPr marL="9324" marR="9324" marT="9324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65BF7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8" name="Obdélník 7"/>
          <p:cNvSpPr/>
          <p:nvPr/>
        </p:nvSpPr>
        <p:spPr>
          <a:xfrm>
            <a:off x="320635" y="6021288"/>
            <a:ext cx="8510504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>
              <a:spcAft>
                <a:spcPts val="0"/>
              </a:spcAft>
            </a:pPr>
            <a:r>
              <a:rPr lang="cs-CZ" sz="1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 = 1027</a:t>
            </a:r>
            <a:endParaRPr lang="cs-CZ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2943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Vlastní 8">
      <a:dk1>
        <a:srgbClr val="5F5F5F"/>
      </a:dk1>
      <a:lt1>
        <a:srgbClr val="FFFFFF"/>
      </a:lt1>
      <a:dk2>
        <a:srgbClr val="3587C9"/>
      </a:dk2>
      <a:lt2>
        <a:srgbClr val="FFFFFF"/>
      </a:lt2>
      <a:accent1>
        <a:srgbClr val="CE1C34"/>
      </a:accent1>
      <a:accent2>
        <a:srgbClr val="0070C0"/>
      </a:accent2>
      <a:accent3>
        <a:srgbClr val="249A50"/>
      </a:accent3>
      <a:accent4>
        <a:srgbClr val="2558B2"/>
      </a:accent4>
      <a:accent5>
        <a:srgbClr val="63317B"/>
      </a:accent5>
      <a:accent6>
        <a:srgbClr val="FFBF00"/>
      </a:accent6>
      <a:hlink>
        <a:srgbClr val="FFFFFF"/>
      </a:hlink>
      <a:folHlink>
        <a:srgbClr val="D8D8D8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Custom Color 1">
      <a:srgbClr val="96002F"/>
    </a:custClr>
    <a:custClr name="Custom Color 2">
      <a:srgbClr val="CE1C34"/>
    </a:custClr>
    <a:custClr name="Custom Color 3">
      <a:srgbClr val="EC2D3B"/>
    </a:custClr>
    <a:custClr name="Custom Color 4">
      <a:srgbClr val="0C8346"/>
    </a:custClr>
    <a:custClr name="Custom Color 5">
      <a:srgbClr val="249A50"/>
    </a:custClr>
    <a:custClr name="Custom Color 6">
      <a:srgbClr val="33BF61"/>
    </a:custClr>
    <a:custClr name="Custom Color 7">
      <a:srgbClr val="294487"/>
    </a:custClr>
    <a:custClr name="Custom Color 8">
      <a:srgbClr val="3558B2"/>
    </a:custClr>
    <a:custClr name="Custom Color 9">
      <a:srgbClr val="4178D8"/>
    </a:custClr>
    <a:custClr name="Custom Color 10">
      <a:srgbClr val="63317B"/>
    </a:custClr>
    <a:custClr name="Custom Color 11">
      <a:srgbClr val="FFBF00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5D1BDB0E56F3F409205EF19825951C0" ma:contentTypeVersion="8" ma:contentTypeDescription="Vytvoří nový dokument" ma:contentTypeScope="" ma:versionID="d23dfd832f7bb2492229012593762f36">
  <xsd:schema xmlns:xsd="http://www.w3.org/2001/XMLSchema" xmlns:xs="http://www.w3.org/2001/XMLSchema" xmlns:p="http://schemas.microsoft.com/office/2006/metadata/properties" xmlns:ns2="bbe4d291-35a1-4a95-9334-5423781dd3d5" xmlns:ns3="eac93c18-2dea-4602-8892-130cccdca3fb" targetNamespace="http://schemas.microsoft.com/office/2006/metadata/properties" ma:root="true" ma:fieldsID="1ba7bef6804d26fc811abfe290eeecb5" ns2:_="" ns3:_="">
    <xsd:import namespace="bbe4d291-35a1-4a95-9334-5423781dd3d5"/>
    <xsd:import namespace="eac93c18-2dea-4602-8892-130cccdca3f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e4d291-35a1-4a95-9334-5423781dd3d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c93c18-2dea-4602-8892-130cccdca3f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D21FE6A-A4C7-4F80-914E-84C0F74E702A}"/>
</file>

<file path=customXml/itemProps2.xml><?xml version="1.0" encoding="utf-8"?>
<ds:datastoreItem xmlns:ds="http://schemas.openxmlformats.org/officeDocument/2006/customXml" ds:itemID="{93FB3F42-2ECE-49B7-976A-35679D4A5F4A}">
  <ds:schemaRefs>
    <ds:schemaRef ds:uri="http://purl.org/dc/terms/"/>
    <ds:schemaRef ds:uri="http://purl.org/dc/elements/1.1/"/>
    <ds:schemaRef ds:uri="http://purl.org/dc/dcmitype/"/>
    <ds:schemaRef ds:uri="http://schemas.microsoft.com/office/2006/documentManagement/types"/>
    <ds:schemaRef ds:uri="http://schemas.microsoft.com/office/2006/metadata/properties"/>
    <ds:schemaRef ds:uri="bbe4d291-35a1-4a95-9334-5423781dd3d5"/>
    <ds:schemaRef ds:uri="http://schemas.microsoft.com/office/infopath/2007/PartnerControls"/>
    <ds:schemaRef ds:uri="http://schemas.openxmlformats.org/package/2006/metadata/core-properties"/>
    <ds:schemaRef ds:uri="eac93c18-2dea-4602-8892-130cccdca3fb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B9D9333-4C6F-4D07-A095-4ED9E80A02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17099</TotalTime>
  <Words>3231</Words>
  <Application>Microsoft Office PowerPoint</Application>
  <PresentationFormat>Předvádění na obrazovce (4:3)</PresentationFormat>
  <Paragraphs>362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0" baseType="lpstr">
      <vt:lpstr>Arial</vt:lpstr>
      <vt:lpstr>Arial Bold</vt:lpstr>
      <vt:lpstr>Calibri</vt:lpstr>
      <vt:lpstr>Calibri Light</vt:lpstr>
      <vt:lpstr>Times New Roman</vt:lpstr>
      <vt:lpstr>Wingdings</vt:lpstr>
      <vt:lpstr>Motiv Office</vt:lpstr>
      <vt:lpstr>Sociální inkluze ve vzdělávání</vt:lpstr>
      <vt:lpstr>Metodika výzkumu</vt:lpstr>
      <vt:lpstr>Postoj k inkluzi různých typů dětí</vt:lpstr>
      <vt:lpstr>Postoj k začleňování dětí</vt:lpstr>
      <vt:lpstr>Vnímání argumentů proti inkluzi</vt:lpstr>
      <vt:lpstr>Postoj k argumentům odpůrců inkluze</vt:lpstr>
      <vt:lpstr>Souhlas s argumenty proti inkluzi ve skupinách</vt:lpstr>
      <vt:lpstr>Souhlas s argumenty proti inkluzi ve skupinách</vt:lpstr>
      <vt:lpstr>Faktorová analýza – latentní „argumenty“ za odmítáním diskuse</vt:lpstr>
      <vt:lpstr>Souvislost latentních postojů (faktorů) a názorů na inkluzi</vt:lpstr>
      <vt:lpstr>Souvislost latentních postojů (faktorů) a názorů na začlenění typů dětí</vt:lpstr>
      <vt:lpstr>Souhlas s argumenty proti inkluzi ve skupinách - korelace</vt:lpstr>
      <vt:lpstr>Za jakých podmínek by souhlasili s inkluzí</vt:lpstr>
      <vt:lpstr>Podmínky přijatelnosti inkluze</vt:lpstr>
      <vt:lpstr>Podmínky přijatelnosti inkluze jednotlivých skupin</vt:lpstr>
      <vt:lpstr>Podmínky přijatelnosti inkluze jednotlivých skupin</vt:lpstr>
      <vt:lpstr>Mediální chování segmnetů populace (Dle přístupu k inkluzi)</vt:lpstr>
      <vt:lpstr>Konzumace médií u skupin – Oslovitelní proti vyhraněným pro</vt:lpstr>
      <vt:lpstr>Konzumace médií u skupin– Oslovitelní proti vyhraněným proti</vt:lpstr>
      <vt:lpstr>Sociodemografické složení segmentů populace (Dle přístupu k inkluzi)</vt:lpstr>
      <vt:lpstr>Sociodemografie – Pohlaví, věk a vzdělání</vt:lpstr>
      <vt:lpstr>Sociodemografie – volená strana</vt:lpstr>
      <vt:lpstr>Sociodemografie – kraj a velikost místa bydliště</vt:lpstr>
      <vt:lpstr>Postoj k začlenění dětí s nejlehčími formami mentálního postižení dle kraje</vt:lpstr>
      <vt:lpstr>Postoj k začlenění dětí ze sociálně znevýhodněného prostředí dle kraje</vt:lpstr>
      <vt:lpstr>Postoj k začlenění romských dětí dle kraje</vt:lpstr>
      <vt:lpstr>Struktura dle životního stylu</vt:lpstr>
      <vt:lpstr>Sociodemografie – užívání internetu, kavárna či hospoda, elity a experti</vt:lpstr>
      <vt:lpstr>Sociodemografie – práce a ekonomický status</vt:lpstr>
      <vt:lpstr>Struktura vzorku</vt:lpstr>
      <vt:lpstr>Struktura vzorku – Sociodemografie I</vt:lpstr>
      <vt:lpstr>Struktura vzorku – Sociodemografie II</vt:lpstr>
      <vt:lpstr>Informace o realizátorovi výzkumu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Vlasta Burdová</dc:creator>
  <cp:lastModifiedBy>Barabášová Soňa</cp:lastModifiedBy>
  <cp:revision>1936</cp:revision>
  <cp:lastPrinted>2013-04-30T05:52:07Z</cp:lastPrinted>
  <dcterms:created xsi:type="dcterms:W3CDTF">2012-06-01T13:59:42Z</dcterms:created>
  <dcterms:modified xsi:type="dcterms:W3CDTF">2018-11-14T09:59:14Z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0x010100B5D1BDB0E56F3F409205EF19825951C0</vt:lpwstr>
  </property>
</Properties>
</file>