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6"/>
  </p:notesMasterIdLst>
  <p:sldIdLst>
    <p:sldId id="256" r:id="rId2"/>
    <p:sldId id="265" r:id="rId3"/>
    <p:sldId id="273" r:id="rId4"/>
    <p:sldId id="283" r:id="rId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A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 autoAdjust="0"/>
    <p:restoredTop sz="81208" autoAdjust="0"/>
  </p:normalViewPr>
  <p:slideViewPr>
    <p:cSldViewPr>
      <p:cViewPr varScale="1">
        <p:scale>
          <a:sx n="60" d="100"/>
          <a:sy n="60" d="100"/>
        </p:scale>
        <p:origin x="-7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-250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8D9037A-F14F-459E-A799-2987FF55A17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8079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cs.wikipedia.org/wiki/Intel" TargetMode="External"/><Relationship Id="rId13" Type="http://schemas.openxmlformats.org/officeDocument/2006/relationships/hyperlink" Target="http://cs.wikipedia.org/wiki/1990" TargetMode="External"/><Relationship Id="rId18" Type="http://schemas.openxmlformats.org/officeDocument/2006/relationships/hyperlink" Target="http://cs.wikipedia.org/wiki/Windows_98" TargetMode="External"/><Relationship Id="rId3" Type="http://schemas.openxmlformats.org/officeDocument/2006/relationships/hyperlink" Target="http://cs.wikipedia.org/wiki/Multitasking" TargetMode="External"/><Relationship Id="rId21" Type="http://schemas.openxmlformats.org/officeDocument/2006/relationships/hyperlink" Target="http://cs.wikipedia.org/wiki/Windows_XP" TargetMode="External"/><Relationship Id="rId7" Type="http://schemas.openxmlformats.org/officeDocument/2006/relationships/hyperlink" Target="http://cs.wikipedia.org/wiki/Procesor" TargetMode="External"/><Relationship Id="rId12" Type="http://schemas.openxmlformats.org/officeDocument/2006/relationships/hyperlink" Target="http://cs.wikipedia.org/wiki/MS_DOS" TargetMode="External"/><Relationship Id="rId17" Type="http://schemas.openxmlformats.org/officeDocument/2006/relationships/hyperlink" Target="http://cs.wikipedia.org/wiki/Windows_95" TargetMode="External"/><Relationship Id="rId2" Type="http://schemas.openxmlformats.org/officeDocument/2006/relationships/slide" Target="../slides/slide4.xml"/><Relationship Id="rId16" Type="http://schemas.openxmlformats.org/officeDocument/2006/relationships/hyperlink" Target="http://cs.wikipedia.org/wiki/OS/2" TargetMode="External"/><Relationship Id="rId20" Type="http://schemas.openxmlformats.org/officeDocument/2006/relationships/hyperlink" Target="http://cs.wikipedia.org/wiki/Windows_Me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cs.wikipedia.org/wiki/Osobn%C3%AD_po%C4%8D%C3%ADta%C4%8D" TargetMode="External"/><Relationship Id="rId11" Type="http://schemas.openxmlformats.org/officeDocument/2006/relationships/hyperlink" Target="http://cs.wikipedia.org/wiki/Grafick%C3%A9_u%C5%BEivatelsk%C3%A9_rozhran%C3%AD" TargetMode="External"/><Relationship Id="rId24" Type="http://schemas.openxmlformats.org/officeDocument/2006/relationships/hyperlink" Target="http://cs.wikipedia.org/wiki/Windows_Vista" TargetMode="External"/><Relationship Id="rId5" Type="http://schemas.openxmlformats.org/officeDocument/2006/relationships/hyperlink" Target="http://cs.wikipedia.org/wiki/Microsoft" TargetMode="External"/><Relationship Id="rId15" Type="http://schemas.openxmlformats.org/officeDocument/2006/relationships/hyperlink" Target="http://cs.wikipedia.org/wiki/Windows_NT" TargetMode="External"/><Relationship Id="rId23" Type="http://schemas.openxmlformats.org/officeDocument/2006/relationships/hyperlink" Target="http://cs.wikipedia.org/wiki/Server" TargetMode="External"/><Relationship Id="rId10" Type="http://schemas.openxmlformats.org/officeDocument/2006/relationships/hyperlink" Target="http://cs.wikipedia.org/wiki/1985" TargetMode="External"/><Relationship Id="rId19" Type="http://schemas.openxmlformats.org/officeDocument/2006/relationships/hyperlink" Target="http://cs.wikipedia.org/wiki/Windows_2000" TargetMode="External"/><Relationship Id="rId4" Type="http://schemas.openxmlformats.org/officeDocument/2006/relationships/hyperlink" Target="http://cs.wikipedia.org/wiki/Opera%C4%8Dn%C3%AD_syst%C3%A9m" TargetMode="External"/><Relationship Id="rId9" Type="http://schemas.openxmlformats.org/officeDocument/2006/relationships/hyperlink" Target="http://cs.wikipedia.org/wiki/Hardware" TargetMode="External"/><Relationship Id="rId14" Type="http://schemas.openxmlformats.org/officeDocument/2006/relationships/hyperlink" Target="http://cs.wikipedia.org/wiki/1992" TargetMode="External"/><Relationship Id="rId22" Type="http://schemas.openxmlformats.org/officeDocument/2006/relationships/hyperlink" Target="http://cs.wikipedia.org/wiki/Windows_Server_2003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EA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A89250-2761-4C65-84CA-2BE4CA86D5A7}" type="slidenum">
              <a:rPr lang="cs-CZ"/>
              <a:pPr/>
              <a:t>4</a:t>
            </a:fld>
            <a:endParaRPr lang="cs-CZ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rgbClr val="993300"/>
            </a:solidFill>
          </a:ln>
        </p:spPr>
        <p:txBody>
          <a:bodyPr/>
          <a:lstStyle/>
          <a:p>
            <a:r>
              <a:rPr lang="cs-CZ" sz="1000"/>
              <a:t>Microsoft Windows je řada grafických </a:t>
            </a:r>
            <a:r>
              <a:rPr lang="cs-CZ" sz="1000">
                <a:hlinkClick r:id="rId3" tooltip="Multitasking"/>
              </a:rPr>
              <a:t>multitaskingových</a:t>
            </a:r>
            <a:r>
              <a:rPr lang="cs-CZ" sz="1000"/>
              <a:t> </a:t>
            </a:r>
            <a:r>
              <a:rPr lang="cs-CZ" sz="1000">
                <a:hlinkClick r:id="rId4" tooltip="Operační systém"/>
              </a:rPr>
              <a:t>operačních systémů</a:t>
            </a:r>
            <a:r>
              <a:rPr lang="cs-CZ" sz="1000"/>
              <a:t> společnosti </a:t>
            </a:r>
            <a:r>
              <a:rPr lang="cs-CZ" sz="1000">
                <a:hlinkClick r:id="rId5" tooltip="Microsoft"/>
              </a:rPr>
              <a:t>Microsoft</a:t>
            </a:r>
            <a:r>
              <a:rPr lang="cs-CZ" sz="1000"/>
              <a:t>. Až na výjimky jsou určené pro </a:t>
            </a:r>
            <a:r>
              <a:rPr lang="cs-CZ" sz="1000">
                <a:hlinkClick r:id="rId6" tooltip="Osobní počítač"/>
              </a:rPr>
              <a:t>osobní počítače</a:t>
            </a:r>
            <a:r>
              <a:rPr lang="cs-CZ" sz="1000"/>
              <a:t> (PC) s </a:t>
            </a:r>
            <a:r>
              <a:rPr lang="cs-CZ" sz="1000">
                <a:hlinkClick r:id="rId7" tooltip="Procesor"/>
              </a:rPr>
              <a:t>procesory</a:t>
            </a:r>
            <a:r>
              <a:rPr lang="cs-CZ" sz="1000"/>
              <a:t> </a:t>
            </a:r>
            <a:r>
              <a:rPr lang="cs-CZ" sz="1000">
                <a:hlinkClick r:id="rId8" tooltip="Intel"/>
              </a:rPr>
              <a:t>Intel</a:t>
            </a:r>
            <a:r>
              <a:rPr lang="cs-CZ" sz="1000"/>
              <a:t> kompatibilními; kombinace tohoto </a:t>
            </a:r>
            <a:r>
              <a:rPr lang="cs-CZ" sz="1000">
                <a:hlinkClick r:id="rId9" tooltip="Hardware"/>
              </a:rPr>
              <a:t>hardware</a:t>
            </a:r>
            <a:r>
              <a:rPr lang="cs-CZ" sz="1000"/>
              <a:t> a systémů Microsoft Windows se někdy nazývá </a:t>
            </a:r>
            <a:r>
              <a:rPr lang="cs-CZ" sz="1000" i="1"/>
              <a:t>platforma Wintel</a:t>
            </a:r>
            <a:r>
              <a:rPr lang="cs-CZ" sz="1000"/>
              <a:t>.</a:t>
            </a:r>
          </a:p>
          <a:p>
            <a:r>
              <a:rPr lang="cs-CZ" sz="1000"/>
              <a:t>Microsoft uvedl první Windows na trh v roce </a:t>
            </a:r>
            <a:r>
              <a:rPr lang="cs-CZ" sz="1000">
                <a:hlinkClick r:id="rId10" tooltip="1985"/>
              </a:rPr>
              <a:t>1985</a:t>
            </a:r>
            <a:r>
              <a:rPr lang="cs-CZ" sz="1000"/>
              <a:t>, tehdy jen jako nadstavbové grafické uživatelské prostředí (</a:t>
            </a:r>
            <a:r>
              <a:rPr lang="cs-CZ" sz="1000">
                <a:hlinkClick r:id="rId11" tooltip="Grafické uživatelské rozhraní"/>
              </a:rPr>
              <a:t>GUI</a:t>
            </a:r>
            <a:r>
              <a:rPr lang="cs-CZ" sz="1000"/>
              <a:t>; odtud i název - „okna“) nad svým tehdejším standardním operačním systémem </a:t>
            </a:r>
            <a:r>
              <a:rPr lang="cs-CZ" sz="1000">
                <a:hlinkClick r:id="rId12" tooltip="MS DOS"/>
              </a:rPr>
              <a:t>MS-DOS</a:t>
            </a:r>
            <a:r>
              <a:rPr lang="cs-CZ" sz="1000"/>
              <a:t>. První verzí, která došla mezi dobovou konkurencí podobných produktů skutečného rozšíření mezi uživateli, byla verze 3 (</a:t>
            </a:r>
            <a:r>
              <a:rPr lang="cs-CZ" sz="1000">
                <a:hlinkClick r:id="rId13" tooltip="1990"/>
              </a:rPr>
              <a:t>1990</a:t>
            </a:r>
            <a:r>
              <a:rPr lang="cs-CZ" sz="1000"/>
              <a:t>). Verze Windows 3.11 (</a:t>
            </a:r>
            <a:r>
              <a:rPr lang="cs-CZ" sz="1000">
                <a:hlinkClick r:id="rId14" tooltip="1992"/>
              </a:rPr>
              <a:t>1992</a:t>
            </a:r>
            <a:r>
              <a:rPr lang="cs-CZ" sz="1000"/>
              <a:t>) je doposud mnohde používána na starších počítačích.</a:t>
            </a:r>
          </a:p>
          <a:p>
            <a:r>
              <a:rPr lang="cs-CZ" sz="1000"/>
              <a:t>Následně vývoj pokračoval ve dvou větvích: větví </a:t>
            </a:r>
            <a:r>
              <a:rPr lang="cs-CZ" sz="1000">
                <a:hlinkClick r:id="rId15" tooltip="Windows NT"/>
              </a:rPr>
              <a:t>Windows NT</a:t>
            </a:r>
            <a:r>
              <a:rPr lang="cs-CZ" sz="1000"/>
              <a:t> (</a:t>
            </a:r>
            <a:r>
              <a:rPr lang="cs-CZ" sz="1000" i="1"/>
              <a:t>New Technology</a:t>
            </a:r>
            <a:r>
              <a:rPr lang="cs-CZ" sz="1000"/>
              <a:t> - nová technologie), která byla samostatným operačním systémem částečně odvozeným od </a:t>
            </a:r>
            <a:r>
              <a:rPr lang="cs-CZ" sz="1000">
                <a:hlinkClick r:id="rId16" tooltip="OS/2"/>
              </a:rPr>
              <a:t>OS/2</a:t>
            </a:r>
            <a:r>
              <a:rPr lang="cs-CZ" sz="1000"/>
              <a:t> byla určena k profesionálnímu použití a větví </a:t>
            </a:r>
            <a:r>
              <a:rPr lang="cs-CZ" sz="1000">
                <a:hlinkClick r:id="rId17" tooltip="Windows 95"/>
              </a:rPr>
              <a:t>Windows 95</a:t>
            </a:r>
            <a:r>
              <a:rPr lang="cs-CZ" sz="1000"/>
              <a:t> pro domácí uživatele, která byla stále založena na DOSu a byla známá nízkou stabilitou. Jejím dalším vylepšením byla verze </a:t>
            </a:r>
            <a:r>
              <a:rPr lang="cs-CZ" sz="1000">
                <a:hlinkClick r:id="rId18" tooltip="Windows 98"/>
              </a:rPr>
              <a:t>Windows 98</a:t>
            </a:r>
            <a:r>
              <a:rPr lang="cs-CZ" sz="1000"/>
              <a:t>, kterou doposud používají desítky procent uživatelů.</a:t>
            </a:r>
          </a:p>
          <a:p>
            <a:r>
              <a:rPr lang="cs-CZ" sz="1000"/>
              <a:t>Vývoj větve NT pokračoval do verze 4.0. Následně Microsoft vydal verzi </a:t>
            </a:r>
            <a:r>
              <a:rPr lang="cs-CZ" sz="1000">
                <a:hlinkClick r:id="rId19" tooltip="Windows 2000"/>
              </a:rPr>
              <a:t>Windows 2000</a:t>
            </a:r>
            <a:r>
              <a:rPr lang="cs-CZ" sz="1000"/>
              <a:t>, která je pokračováním větve NT, nicméně měla spojovat i některé vlastnosti verzí 95 a 98. Příslib, že tím dojde ke spojení obou větví, ale nebyl naplněn a Microsoft uvedl dílčí vylepšení verze 98 pod názvem </a:t>
            </a:r>
            <a:r>
              <a:rPr lang="cs-CZ" sz="1000">
                <a:hlinkClick r:id="rId20" tooltip="Windows Me"/>
              </a:rPr>
              <a:t>ME</a:t>
            </a:r>
            <a:r>
              <a:rPr lang="cs-CZ" sz="1000"/>
              <a:t> (</a:t>
            </a:r>
            <a:r>
              <a:rPr lang="cs-CZ" sz="1000" i="1"/>
              <a:t>Millennium Edition</a:t>
            </a:r>
            <a:r>
              <a:rPr lang="cs-CZ" sz="1000"/>
              <a:t> - vydání k novému tisíciletí).</a:t>
            </a:r>
          </a:p>
          <a:p>
            <a:r>
              <a:rPr lang="cs-CZ" sz="1000"/>
              <a:t>V roce 2001 Microsoft vydal verzi </a:t>
            </a:r>
            <a:r>
              <a:rPr lang="cs-CZ" sz="1000">
                <a:hlinkClick r:id="rId21" tooltip="Windows XP"/>
              </a:rPr>
              <a:t>Windows XP</a:t>
            </a:r>
            <a:r>
              <a:rPr lang="cs-CZ" sz="1000"/>
              <a:t> (</a:t>
            </a:r>
            <a:r>
              <a:rPr lang="cs-CZ" sz="1000" i="1"/>
              <a:t>eXPerience</a:t>
            </a:r>
            <a:r>
              <a:rPr lang="cs-CZ" sz="1000"/>
              <a:t> - zkušenost, zážitek), která je vylepšením Windows 2000; s vývojem řady 9x již nepokračuje.</a:t>
            </a:r>
          </a:p>
          <a:p>
            <a:r>
              <a:rPr lang="cs-CZ" sz="1000"/>
              <a:t>Dalším pokračovatelem řady NT je verze </a:t>
            </a:r>
            <a:r>
              <a:rPr lang="cs-CZ" sz="1000">
                <a:hlinkClick r:id="rId22" tooltip="Windows Server 2003"/>
              </a:rPr>
              <a:t>Windows Server 2003</a:t>
            </a:r>
            <a:r>
              <a:rPr lang="cs-CZ" sz="1000"/>
              <a:t>, určená pro </a:t>
            </a:r>
            <a:r>
              <a:rPr lang="cs-CZ" sz="1000">
                <a:hlinkClick r:id="rId23" tooltip="Server"/>
              </a:rPr>
              <a:t>serverové</a:t>
            </a:r>
            <a:r>
              <a:rPr lang="cs-CZ" sz="1000"/>
              <a:t> nasazení, a </a:t>
            </a:r>
            <a:r>
              <a:rPr lang="cs-CZ" sz="1000">
                <a:hlinkClick r:id="rId24" tooltip="Windows Vista"/>
              </a:rPr>
              <a:t>Windows Vista</a:t>
            </a:r>
            <a:r>
              <a:rPr lang="cs-CZ" sz="1000"/>
              <a:t> (známá také pod kódovým označením </a:t>
            </a:r>
            <a:r>
              <a:rPr lang="cs-CZ" sz="1000" i="1"/>
              <a:t>Longhorn</a:t>
            </a:r>
            <a:r>
              <a:rPr lang="cs-CZ" sz="1000"/>
              <a:t>), navazující na </a:t>
            </a:r>
            <a:r>
              <a:rPr lang="cs-CZ" sz="1000">
                <a:hlinkClick r:id="rId21" tooltip="Windows XP"/>
              </a:rPr>
              <a:t>Windows XP</a:t>
            </a:r>
            <a:r>
              <a:rPr lang="cs-CZ" sz="1000"/>
              <a:t>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04634-4277-451D-AD36-BFB682A271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58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871A-A697-4EE8-B65E-6E475DE9F9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12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A4E41-A3B8-4AA8-9BE6-78973AC1AA9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38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6804-4D61-459A-B466-BC2773C266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494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B4A4-F9EC-44C7-B1A9-5032E21384C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85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86E4-B09C-4D02-8C2A-71089A06B9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920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EF89-D4BD-4BC3-9BB4-FEB43A306DD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7573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BE85-F215-414D-85B6-43CF075691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625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C0E1-714B-40D6-8D92-2CB7327EA3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405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A00C-CDDA-4B4B-8B07-ED340CC3208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5173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90783-74CE-4A6F-9305-961387582E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5225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F6370-7C20-4599-A96F-CE3B711C42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74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Operační systém (OS)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484313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cs-CZ"/>
              <a:t>Základní funkce operačního systému: </a:t>
            </a:r>
          </a:p>
          <a:p>
            <a:pPr lvl="1"/>
            <a:r>
              <a:rPr lang="cs-CZ"/>
              <a:t>Zajištění komunikace s okolím. </a:t>
            </a:r>
          </a:p>
          <a:p>
            <a:pPr lvl="1"/>
            <a:r>
              <a:rPr lang="cs-CZ"/>
              <a:t>Řízení a zpracování programů. </a:t>
            </a:r>
          </a:p>
          <a:p>
            <a:pPr lvl="1"/>
            <a:r>
              <a:rPr lang="cs-CZ"/>
              <a:t>Údržba informací na externích pamětech. </a:t>
            </a:r>
          </a:p>
          <a:p>
            <a:r>
              <a:rPr lang="cs-CZ"/>
              <a:t>Operační systém můžeme rozdělit do dvou částí:</a:t>
            </a:r>
          </a:p>
          <a:p>
            <a:pPr lvl="1"/>
            <a:r>
              <a:rPr lang="cs-CZ"/>
              <a:t>Základ operačního systému. </a:t>
            </a:r>
          </a:p>
          <a:p>
            <a:pPr lvl="1"/>
            <a:r>
              <a:rPr lang="cs-CZ"/>
              <a:t>Rozšiřující komponenty.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Pozice a úloha OS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/>
              <a:t>Operační systém</a:t>
            </a:r>
          </a:p>
          <a:p>
            <a:pPr lvl="1"/>
            <a:r>
              <a:rPr lang="cs-CZ" sz="2400"/>
              <a:t>poskytuje uživateli rozhraní pro práci s počítačem</a:t>
            </a:r>
          </a:p>
          <a:p>
            <a:pPr lvl="1"/>
            <a:r>
              <a:rPr lang="cs-CZ" sz="2400"/>
              <a:t>poskytuje běžícím programům (procesům) přístup</a:t>
            </a:r>
            <a:br>
              <a:rPr lang="cs-CZ" sz="2400"/>
            </a:br>
            <a:r>
              <a:rPr lang="cs-CZ" sz="2400"/>
              <a:t>k hardwaru počítače</a:t>
            </a:r>
          </a:p>
          <a:p>
            <a:pPr lvl="1"/>
            <a:r>
              <a:rPr lang="cs-CZ" sz="2400"/>
              <a:t>sleduje stav systémových prostředků (procesor, operační paměť, vnější paměti, vstupně-výstupní zařízení)</a:t>
            </a:r>
          </a:p>
          <a:p>
            <a:pPr lvl="1"/>
            <a:r>
              <a:rPr lang="cs-CZ" sz="2400"/>
              <a:t>plánuje a řídí přidělování</a:t>
            </a:r>
            <a:br>
              <a:rPr lang="cs-CZ" sz="2400"/>
            </a:br>
            <a:r>
              <a:rPr lang="cs-CZ" sz="2400"/>
              <a:t>systémových prostředků</a:t>
            </a:r>
          </a:p>
          <a:p>
            <a:pPr lvl="1"/>
            <a:r>
              <a:rPr lang="cs-CZ" sz="2400"/>
              <a:t>organizuje ukládání dat</a:t>
            </a:r>
          </a:p>
          <a:p>
            <a:pPr lvl="1"/>
            <a:r>
              <a:rPr lang="cs-CZ" sz="2400"/>
              <a:t>více-úlohové OS řídí běh a vzájemnou komunikaci jednotlivých procesů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Typy rozhraní OS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79413" y="1412875"/>
            <a:ext cx="8382000" cy="5181600"/>
          </a:xfrm>
        </p:spPr>
        <p:txBody>
          <a:bodyPr>
            <a:normAutofit lnSpcReduction="10000"/>
          </a:bodyPr>
          <a:lstStyle/>
          <a:p>
            <a:r>
              <a:rPr lang="cs-CZ" sz="2800"/>
              <a:t>Textové uživatelské rozhraní</a:t>
            </a:r>
          </a:p>
          <a:p>
            <a:pPr lvl="1"/>
            <a:r>
              <a:rPr lang="cs-CZ" sz="2400"/>
              <a:t>minulost: MS-DOS, Unix</a:t>
            </a:r>
          </a:p>
          <a:p>
            <a:pPr lvl="1"/>
            <a:r>
              <a:rPr lang="cs-CZ" sz="2400"/>
              <a:t>povely se zadávají pomocí příkazů na příkazový řádek (příkaz přepínač(e) parametr(y))</a:t>
            </a:r>
          </a:p>
          <a:p>
            <a:pPr lvl="1"/>
            <a:r>
              <a:rPr lang="cs-CZ" sz="2400"/>
              <a:t>ovládání především pomocí klávesnice</a:t>
            </a:r>
          </a:p>
          <a:p>
            <a:r>
              <a:rPr lang="cs-CZ" sz="2800"/>
              <a:t>Grafické uživatelské rozhraní</a:t>
            </a:r>
          </a:p>
          <a:p>
            <a:pPr lvl="1"/>
            <a:r>
              <a:rPr lang="cs-CZ" sz="2400"/>
              <a:t>současnost: Windows, Linux, Unix</a:t>
            </a:r>
          </a:p>
          <a:p>
            <a:pPr lvl="1"/>
            <a:r>
              <a:rPr lang="cs-CZ" sz="2400"/>
              <a:t>programy běží v oknech, ovládají se pomocí myši a klávesnice</a:t>
            </a:r>
          </a:p>
          <a:p>
            <a:pPr lvl="1"/>
            <a:r>
              <a:rPr lang="cs-CZ" sz="2400"/>
              <a:t>programy řízené událostmi, které vyvolává uživatel (např. kliknutí na tlačítko)</a:t>
            </a:r>
          </a:p>
          <a:p>
            <a:pPr lvl="1"/>
            <a:r>
              <a:rPr lang="cs-CZ" sz="2400"/>
              <a:t>příkazy se vybírají myší z nabídek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Operační systémy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PC (Personal Computer)</a:t>
            </a:r>
          </a:p>
          <a:p>
            <a:pPr lvl="1"/>
            <a:r>
              <a:rPr lang="cs-CZ"/>
              <a:t>MS-DOS – historie</a:t>
            </a:r>
          </a:p>
          <a:p>
            <a:pPr lvl="1"/>
            <a:r>
              <a:rPr lang="cs-CZ"/>
              <a:t>Windows 9x (95, 98) – historie</a:t>
            </a:r>
          </a:p>
          <a:p>
            <a:pPr lvl="1"/>
            <a:r>
              <a:rPr lang="cs-CZ"/>
              <a:t>Windows NT, 2000, XP – současnost</a:t>
            </a:r>
          </a:p>
          <a:p>
            <a:pPr lvl="1"/>
            <a:r>
              <a:rPr lang="cs-CZ"/>
              <a:t>Linux</a:t>
            </a:r>
          </a:p>
          <a:p>
            <a:r>
              <a:rPr lang="cs-CZ"/>
              <a:t>Servery</a:t>
            </a:r>
          </a:p>
          <a:p>
            <a:pPr lvl="1"/>
            <a:r>
              <a:rPr lang="cs-CZ"/>
              <a:t>Windows NT, 2003</a:t>
            </a:r>
          </a:p>
          <a:p>
            <a:pPr lvl="1"/>
            <a:r>
              <a:rPr lang="cs-CZ"/>
              <a:t>Unix – různé varianty, komerční i volně šiřitelné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473</Words>
  <Application>Microsoft Office PowerPoint</Application>
  <PresentationFormat>Předvádění na obrazovce (4:3)</PresentationFormat>
  <Paragraphs>42</Paragraphs>
  <Slides>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systému Office</vt:lpstr>
      <vt:lpstr>Operační systém (OS)</vt:lpstr>
      <vt:lpstr>Pozice a úloha OS</vt:lpstr>
      <vt:lpstr>Typy rozhraní OS</vt:lpstr>
      <vt:lpstr>Operační systémy</vt:lpstr>
    </vt:vector>
  </TitlesOfParts>
  <Company>PEF MZLU v Brně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Operační systém (OS)</dc:title>
  <dc:creator>Andja</dc:creator>
  <cp:lastModifiedBy>Jana Dannhoferová</cp:lastModifiedBy>
  <cp:revision>5</cp:revision>
  <dcterms:created xsi:type="dcterms:W3CDTF">2006-11-16T10:26:32Z</dcterms:created>
  <dcterms:modified xsi:type="dcterms:W3CDTF">2012-01-01T16:20:32Z</dcterms:modified>
</cp:coreProperties>
</file>